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2" r:id="rId7"/>
    <p:sldId id="260" r:id="rId8"/>
    <p:sldId id="261" r:id="rId9"/>
    <p:sldId id="264" r:id="rId10"/>
    <p:sldId id="263" r:id="rId11"/>
    <p:sldId id="265" r:id="rId12"/>
    <p:sldId id="266" r:id="rId13"/>
    <p:sldId id="267" r:id="rId14"/>
    <p:sldId id="268" r:id="rId15"/>
    <p:sldId id="269" r:id="rId16"/>
    <p:sldId id="270" r:id="rId17"/>
    <p:sldId id="271" r:id="rId18"/>
    <p:sldId id="285" r:id="rId19"/>
    <p:sldId id="286" r:id="rId20"/>
    <p:sldId id="287" r:id="rId21"/>
    <p:sldId id="288" r:id="rId22"/>
    <p:sldId id="289" r:id="rId23"/>
    <p:sldId id="290" r:id="rId24"/>
    <p:sldId id="291" r:id="rId25"/>
    <p:sldId id="292" r:id="rId26"/>
    <p:sldId id="293" r:id="rId27"/>
    <p:sldId id="294" r:id="rId28"/>
    <p:sldId id="295" r:id="rId29"/>
    <p:sldId id="296" r:id="rId30"/>
    <p:sldId id="297" r:id="rId31"/>
    <p:sldId id="298" r:id="rId32"/>
    <p:sldId id="299" r:id="rId33"/>
    <p:sldId id="300" r:id="rId34"/>
    <p:sldId id="301" r:id="rId35"/>
    <p:sldId id="302" r:id="rId36"/>
    <p:sldId id="303" r:id="rId37"/>
    <p:sldId id="304" r:id="rId38"/>
    <p:sldId id="305" r:id="rId39"/>
    <p:sldId id="306" r:id="rId40"/>
    <p:sldId id="307" r:id="rId41"/>
    <p:sldId id="308" r:id="rId42"/>
    <p:sldId id="309" r:id="rId43"/>
    <p:sldId id="310" r:id="rId44"/>
    <p:sldId id="311" r:id="rId45"/>
    <p:sldId id="312" r:id="rId46"/>
    <p:sldId id="313" r:id="rId47"/>
    <p:sldId id="314" r:id="rId48"/>
    <p:sldId id="315" r:id="rId49"/>
    <p:sldId id="316" r:id="rId50"/>
    <p:sldId id="284" r:id="rId51"/>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8" autoAdjust="0"/>
    <p:restoredTop sz="94660"/>
  </p:normalViewPr>
  <p:slideViewPr>
    <p:cSldViewPr snapToGrid="0">
      <p:cViewPr varScale="1">
        <p:scale>
          <a:sx n="72" d="100"/>
          <a:sy n="72"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4" Type="http://schemas.openxmlformats.org/officeDocument/2006/relationships/tableStyles" Target="tableStyles.xml"/><Relationship Id="rId53" Type="http://schemas.openxmlformats.org/officeDocument/2006/relationships/viewProps" Target="viewProps.xml"/><Relationship Id="rId52" Type="http://schemas.openxmlformats.org/officeDocument/2006/relationships/presProps" Target="presProps.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hasCustomPrompt="1"/>
          </p:nvPr>
        </p:nvSpPr>
        <p:spPr>
          <a:xfrm>
            <a:off x="1524000" y="1122363"/>
            <a:ext cx="9144000" cy="2387600"/>
          </a:xfrm>
        </p:spPr>
        <p:txBody>
          <a:bodyPr anchor="b"/>
          <a:lstStyle>
            <a:lvl1pPr algn="ctr">
              <a:defRPr sz="6000"/>
            </a:lvl1pPr>
          </a:lstStyle>
          <a:p>
            <a:r>
              <a:rPr lang="pt-BR"/>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pt-BR"/>
          </a:p>
        </p:txBody>
      </p:sp>
      <p:sp>
        <p:nvSpPr>
          <p:cNvPr id="4" name="Espaço Reservado para Data 3"/>
          <p:cNvSpPr>
            <a:spLocks noGrp="1"/>
          </p:cNvSpPr>
          <p:nvPr>
            <p:ph type="dt" sz="half" idx="10"/>
          </p:nvPr>
        </p:nvSpPr>
        <p:spPr/>
        <p:txBody>
          <a:bodyPr/>
          <a:lstStyle/>
          <a:p>
            <a:fld id="{E3CCE708-4361-4847-9903-5BF1C4CE1C4F}" type="datetimeFigureOut">
              <a:rPr lang="pt-BR" smtClean="0"/>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21E89E8-1408-4F70-8818-65AD5AE900BE}" type="slidenum">
              <a:rPr lang="pt-BR" smtClean="0"/>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lang="pt-BR"/>
              <a:t>Clique para editar o título Mestre</a:t>
            </a:r>
            <a:endParaRPr lang="pt-BR"/>
          </a:p>
        </p:txBody>
      </p:sp>
      <p:sp>
        <p:nvSpPr>
          <p:cNvPr id="3" name="Espaço Reservado para Texto Vertical 2"/>
          <p:cNvSpPr>
            <a:spLocks noGrp="1"/>
          </p:cNvSpPr>
          <p:nvPr>
            <p:ph type="body" orient="vert" idx="1" hasCustomPrompt="1"/>
          </p:nvPr>
        </p:nvSpPr>
        <p:spPr/>
        <p:txBody>
          <a:bodyPr vert="eaVert"/>
          <a:lstStyle/>
          <a:p>
            <a:pPr lvl="0"/>
            <a:r>
              <a:rPr lang="pt-BR"/>
              <a:t>Clique para editar os estilos de texto Mestres</a:t>
            </a:r>
            <a:endParaRPr lang="pt-BR"/>
          </a:p>
          <a:p>
            <a:pPr lvl="1"/>
            <a:r>
              <a:rPr lang="pt-BR"/>
              <a:t>Segundo nível</a:t>
            </a:r>
            <a:endParaRPr lang="pt-BR"/>
          </a:p>
          <a:p>
            <a:pPr lvl="2"/>
            <a:r>
              <a:rPr lang="pt-BR"/>
              <a:t>Terceiro nível</a:t>
            </a:r>
            <a:endParaRPr lang="pt-BR"/>
          </a:p>
          <a:p>
            <a:pPr lvl="3"/>
            <a:r>
              <a:rPr lang="pt-BR"/>
              <a:t>Quarto nível</a:t>
            </a:r>
            <a:endParaRPr lang="pt-BR"/>
          </a:p>
          <a:p>
            <a:pPr lvl="4"/>
            <a:r>
              <a:rPr lang="pt-BR"/>
              <a:t>Quinto nível</a:t>
            </a:r>
            <a:endParaRPr lang="pt-BR"/>
          </a:p>
        </p:txBody>
      </p:sp>
      <p:sp>
        <p:nvSpPr>
          <p:cNvPr id="4" name="Espaço Reservado para Data 3"/>
          <p:cNvSpPr>
            <a:spLocks noGrp="1"/>
          </p:cNvSpPr>
          <p:nvPr>
            <p:ph type="dt" sz="half" idx="10"/>
          </p:nvPr>
        </p:nvSpPr>
        <p:spPr/>
        <p:txBody>
          <a:bodyPr/>
          <a:lstStyle/>
          <a:p>
            <a:fld id="{E3CCE708-4361-4847-9903-5BF1C4CE1C4F}" type="datetimeFigureOut">
              <a:rPr lang="pt-BR" smtClean="0"/>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21E89E8-1408-4F70-8818-65AD5AE900BE}" type="slidenum">
              <a:rPr lang="pt-BR" smtClean="0"/>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hasCustomPrompt="1"/>
          </p:nvPr>
        </p:nvSpPr>
        <p:spPr>
          <a:xfrm>
            <a:off x="8724900" y="365125"/>
            <a:ext cx="2628900" cy="5811838"/>
          </a:xfrm>
        </p:spPr>
        <p:txBody>
          <a:bodyPr vert="eaVert"/>
          <a:lstStyle/>
          <a:p>
            <a:r>
              <a:rPr lang="pt-BR"/>
              <a:t>Clique para editar o título Mestre</a:t>
            </a:r>
            <a:endParaRPr lang="pt-BR"/>
          </a:p>
        </p:txBody>
      </p:sp>
      <p:sp>
        <p:nvSpPr>
          <p:cNvPr id="3" name="Espaço Reservado para Texto Vertical 2"/>
          <p:cNvSpPr>
            <a:spLocks noGrp="1"/>
          </p:cNvSpPr>
          <p:nvPr>
            <p:ph type="body" orient="vert" idx="1" hasCustomPrompt="1"/>
          </p:nvPr>
        </p:nvSpPr>
        <p:spPr>
          <a:xfrm>
            <a:off x="838200" y="365125"/>
            <a:ext cx="7734300" cy="5811838"/>
          </a:xfrm>
        </p:spPr>
        <p:txBody>
          <a:bodyPr vert="eaVert"/>
          <a:lstStyle/>
          <a:p>
            <a:pPr lvl="0"/>
            <a:r>
              <a:rPr lang="pt-BR"/>
              <a:t>Clique para editar os estilos de texto Mestres</a:t>
            </a:r>
            <a:endParaRPr lang="pt-BR"/>
          </a:p>
          <a:p>
            <a:pPr lvl="1"/>
            <a:r>
              <a:rPr lang="pt-BR"/>
              <a:t>Segundo nível</a:t>
            </a:r>
            <a:endParaRPr lang="pt-BR"/>
          </a:p>
          <a:p>
            <a:pPr lvl="2"/>
            <a:r>
              <a:rPr lang="pt-BR"/>
              <a:t>Terceiro nível</a:t>
            </a:r>
            <a:endParaRPr lang="pt-BR"/>
          </a:p>
          <a:p>
            <a:pPr lvl="3"/>
            <a:r>
              <a:rPr lang="pt-BR"/>
              <a:t>Quarto nível</a:t>
            </a:r>
            <a:endParaRPr lang="pt-BR"/>
          </a:p>
          <a:p>
            <a:pPr lvl="4"/>
            <a:r>
              <a:rPr lang="pt-BR"/>
              <a:t>Quinto nível</a:t>
            </a:r>
            <a:endParaRPr lang="pt-BR"/>
          </a:p>
        </p:txBody>
      </p:sp>
      <p:sp>
        <p:nvSpPr>
          <p:cNvPr id="4" name="Espaço Reservado para Data 3"/>
          <p:cNvSpPr>
            <a:spLocks noGrp="1"/>
          </p:cNvSpPr>
          <p:nvPr>
            <p:ph type="dt" sz="half" idx="10"/>
          </p:nvPr>
        </p:nvSpPr>
        <p:spPr/>
        <p:txBody>
          <a:bodyPr/>
          <a:lstStyle/>
          <a:p>
            <a:fld id="{E3CCE708-4361-4847-9903-5BF1C4CE1C4F}" type="datetimeFigureOut">
              <a:rPr lang="pt-BR" smtClean="0"/>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21E89E8-1408-4F70-8818-65AD5AE900BE}" type="slidenum">
              <a:rPr lang="pt-BR" smtClean="0"/>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lang="pt-BR"/>
              <a:t>Clique para editar o título Mestre</a:t>
            </a:r>
            <a:endParaRPr lang="pt-BR"/>
          </a:p>
        </p:txBody>
      </p:sp>
      <p:sp>
        <p:nvSpPr>
          <p:cNvPr id="3" name="Espaço Reservado para Conteúdo 2"/>
          <p:cNvSpPr>
            <a:spLocks noGrp="1"/>
          </p:cNvSpPr>
          <p:nvPr>
            <p:ph idx="1" hasCustomPrompt="1"/>
          </p:nvPr>
        </p:nvSpPr>
        <p:spPr/>
        <p:txBody>
          <a:bodyPr/>
          <a:lstStyle/>
          <a:p>
            <a:pPr lvl="0"/>
            <a:r>
              <a:rPr lang="pt-BR"/>
              <a:t>Clique para editar os estilos de texto Mestres</a:t>
            </a:r>
            <a:endParaRPr lang="pt-BR"/>
          </a:p>
          <a:p>
            <a:pPr lvl="1"/>
            <a:r>
              <a:rPr lang="pt-BR"/>
              <a:t>Segundo nível</a:t>
            </a:r>
            <a:endParaRPr lang="pt-BR"/>
          </a:p>
          <a:p>
            <a:pPr lvl="2"/>
            <a:r>
              <a:rPr lang="pt-BR"/>
              <a:t>Terceiro nível</a:t>
            </a:r>
            <a:endParaRPr lang="pt-BR"/>
          </a:p>
          <a:p>
            <a:pPr lvl="3"/>
            <a:r>
              <a:rPr lang="pt-BR"/>
              <a:t>Quarto nível</a:t>
            </a:r>
            <a:endParaRPr lang="pt-BR"/>
          </a:p>
          <a:p>
            <a:pPr lvl="4"/>
            <a:r>
              <a:rPr lang="pt-BR"/>
              <a:t>Quinto nível</a:t>
            </a:r>
            <a:endParaRPr lang="pt-BR"/>
          </a:p>
        </p:txBody>
      </p:sp>
      <p:sp>
        <p:nvSpPr>
          <p:cNvPr id="4" name="Espaço Reservado para Data 3"/>
          <p:cNvSpPr>
            <a:spLocks noGrp="1"/>
          </p:cNvSpPr>
          <p:nvPr>
            <p:ph type="dt" sz="half" idx="10"/>
          </p:nvPr>
        </p:nvSpPr>
        <p:spPr/>
        <p:txBody>
          <a:bodyPr/>
          <a:lstStyle/>
          <a:p>
            <a:fld id="{E3CCE708-4361-4847-9903-5BF1C4CE1C4F}" type="datetimeFigureOut">
              <a:rPr lang="pt-BR" smtClean="0"/>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21E89E8-1408-4F70-8818-65AD5AE900BE}" type="slidenum">
              <a:rPr lang="pt-BR" smtClean="0"/>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831850" y="1709738"/>
            <a:ext cx="10515600" cy="2852737"/>
          </a:xfrm>
        </p:spPr>
        <p:txBody>
          <a:bodyPr anchor="b"/>
          <a:lstStyle>
            <a:lvl1pPr>
              <a:defRPr sz="6000"/>
            </a:lvl1pPr>
          </a:lstStyle>
          <a:p>
            <a:r>
              <a:rPr lang="pt-BR"/>
              <a:t>Clique para editar o título Mestre</a:t>
            </a:r>
            <a:endParaRPr lang="pt-BR"/>
          </a:p>
        </p:txBody>
      </p:sp>
      <p:sp>
        <p:nvSpPr>
          <p:cNvPr id="3" name="Espaço Reservado para Texto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endParaRPr lang="pt-BR"/>
          </a:p>
        </p:txBody>
      </p:sp>
      <p:sp>
        <p:nvSpPr>
          <p:cNvPr id="4" name="Espaço Reservado para Data 3"/>
          <p:cNvSpPr>
            <a:spLocks noGrp="1"/>
          </p:cNvSpPr>
          <p:nvPr>
            <p:ph type="dt" sz="half" idx="10"/>
          </p:nvPr>
        </p:nvSpPr>
        <p:spPr/>
        <p:txBody>
          <a:bodyPr/>
          <a:lstStyle/>
          <a:p>
            <a:fld id="{E3CCE708-4361-4847-9903-5BF1C4CE1C4F}" type="datetimeFigureOut">
              <a:rPr lang="pt-BR" smtClean="0"/>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21E89E8-1408-4F70-8818-65AD5AE900BE}" type="slidenum">
              <a:rPr lang="pt-BR" smtClean="0"/>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lang="pt-BR"/>
              <a:t>Clique para editar o título Mestre</a:t>
            </a:r>
            <a:endParaRPr lang="pt-BR"/>
          </a:p>
        </p:txBody>
      </p:sp>
      <p:sp>
        <p:nvSpPr>
          <p:cNvPr id="3" name="Espaço Reservado para Conteúdo 2"/>
          <p:cNvSpPr>
            <a:spLocks noGrp="1"/>
          </p:cNvSpPr>
          <p:nvPr>
            <p:ph sz="half" idx="1" hasCustomPrompt="1"/>
          </p:nvPr>
        </p:nvSpPr>
        <p:spPr>
          <a:xfrm>
            <a:off x="838200" y="1825625"/>
            <a:ext cx="5181600" cy="4351338"/>
          </a:xfrm>
        </p:spPr>
        <p:txBody>
          <a:bodyPr/>
          <a:lstStyle/>
          <a:p>
            <a:pPr lvl="0"/>
            <a:r>
              <a:rPr lang="pt-BR"/>
              <a:t>Clique para editar os estilos de texto Mestres</a:t>
            </a:r>
            <a:endParaRPr lang="pt-BR"/>
          </a:p>
          <a:p>
            <a:pPr lvl="1"/>
            <a:r>
              <a:rPr lang="pt-BR"/>
              <a:t>Segundo nível</a:t>
            </a:r>
            <a:endParaRPr lang="pt-BR"/>
          </a:p>
          <a:p>
            <a:pPr lvl="2"/>
            <a:r>
              <a:rPr lang="pt-BR"/>
              <a:t>Terceiro nível</a:t>
            </a:r>
            <a:endParaRPr lang="pt-BR"/>
          </a:p>
          <a:p>
            <a:pPr lvl="3"/>
            <a:r>
              <a:rPr lang="pt-BR"/>
              <a:t>Quarto nível</a:t>
            </a:r>
            <a:endParaRPr lang="pt-BR"/>
          </a:p>
          <a:p>
            <a:pPr lvl="4"/>
            <a:r>
              <a:rPr lang="pt-BR"/>
              <a:t>Quinto nível</a:t>
            </a:r>
            <a:endParaRPr lang="pt-BR"/>
          </a:p>
        </p:txBody>
      </p:sp>
      <p:sp>
        <p:nvSpPr>
          <p:cNvPr id="4" name="Espaço Reservado para Conteúdo 3"/>
          <p:cNvSpPr>
            <a:spLocks noGrp="1"/>
          </p:cNvSpPr>
          <p:nvPr>
            <p:ph sz="half" idx="2" hasCustomPrompt="1"/>
          </p:nvPr>
        </p:nvSpPr>
        <p:spPr>
          <a:xfrm>
            <a:off x="6172200" y="1825625"/>
            <a:ext cx="5181600" cy="4351338"/>
          </a:xfrm>
        </p:spPr>
        <p:txBody>
          <a:bodyPr/>
          <a:lstStyle/>
          <a:p>
            <a:pPr lvl="0"/>
            <a:r>
              <a:rPr lang="pt-BR"/>
              <a:t>Clique para editar os estilos de texto Mestres</a:t>
            </a:r>
            <a:endParaRPr lang="pt-BR"/>
          </a:p>
          <a:p>
            <a:pPr lvl="1"/>
            <a:r>
              <a:rPr lang="pt-BR"/>
              <a:t>Segundo nível</a:t>
            </a:r>
            <a:endParaRPr lang="pt-BR"/>
          </a:p>
          <a:p>
            <a:pPr lvl="2"/>
            <a:r>
              <a:rPr lang="pt-BR"/>
              <a:t>Terceiro nível</a:t>
            </a:r>
            <a:endParaRPr lang="pt-BR"/>
          </a:p>
          <a:p>
            <a:pPr lvl="3"/>
            <a:r>
              <a:rPr lang="pt-BR"/>
              <a:t>Quarto nível</a:t>
            </a:r>
            <a:endParaRPr lang="pt-BR"/>
          </a:p>
          <a:p>
            <a:pPr lvl="4"/>
            <a:r>
              <a:rPr lang="pt-BR"/>
              <a:t>Quinto nível</a:t>
            </a:r>
            <a:endParaRPr lang="pt-BR"/>
          </a:p>
        </p:txBody>
      </p:sp>
      <p:sp>
        <p:nvSpPr>
          <p:cNvPr id="5" name="Espaço Reservado para Data 4"/>
          <p:cNvSpPr>
            <a:spLocks noGrp="1"/>
          </p:cNvSpPr>
          <p:nvPr>
            <p:ph type="dt" sz="half" idx="10"/>
          </p:nvPr>
        </p:nvSpPr>
        <p:spPr/>
        <p:txBody>
          <a:bodyPr/>
          <a:lstStyle/>
          <a:p>
            <a:fld id="{E3CCE708-4361-4847-9903-5BF1C4CE1C4F}" type="datetimeFigureOut">
              <a:rPr lang="pt-BR" smtClean="0"/>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21E89E8-1408-4F70-8818-65AD5AE900BE}" type="slidenum">
              <a:rPr lang="pt-BR" smtClean="0"/>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839788" y="365125"/>
            <a:ext cx="10515600" cy="1325563"/>
          </a:xfrm>
        </p:spPr>
        <p:txBody>
          <a:bodyPr/>
          <a:lstStyle/>
          <a:p>
            <a:r>
              <a:rPr lang="pt-BR"/>
              <a:t>Clique para editar o título Mestre</a:t>
            </a:r>
            <a:endParaRPr lang="pt-BR"/>
          </a:p>
        </p:txBody>
      </p:sp>
      <p:sp>
        <p:nvSpPr>
          <p:cNvPr id="3" name="Espaço Reservado para Texto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endParaRPr lang="pt-BR"/>
          </a:p>
        </p:txBody>
      </p:sp>
      <p:sp>
        <p:nvSpPr>
          <p:cNvPr id="4" name="Espaço Reservado para Conteúdo 3"/>
          <p:cNvSpPr>
            <a:spLocks noGrp="1"/>
          </p:cNvSpPr>
          <p:nvPr>
            <p:ph sz="half" idx="2" hasCustomPrompt="1"/>
          </p:nvPr>
        </p:nvSpPr>
        <p:spPr>
          <a:xfrm>
            <a:off x="839788" y="2505075"/>
            <a:ext cx="5157787" cy="3684588"/>
          </a:xfrm>
        </p:spPr>
        <p:txBody>
          <a:bodyPr/>
          <a:lstStyle/>
          <a:p>
            <a:pPr lvl="0"/>
            <a:r>
              <a:rPr lang="pt-BR"/>
              <a:t>Clique para editar os estilos de texto Mestres</a:t>
            </a:r>
            <a:endParaRPr lang="pt-BR"/>
          </a:p>
          <a:p>
            <a:pPr lvl="1"/>
            <a:r>
              <a:rPr lang="pt-BR"/>
              <a:t>Segundo nível</a:t>
            </a:r>
            <a:endParaRPr lang="pt-BR"/>
          </a:p>
          <a:p>
            <a:pPr lvl="2"/>
            <a:r>
              <a:rPr lang="pt-BR"/>
              <a:t>Terceiro nível</a:t>
            </a:r>
            <a:endParaRPr lang="pt-BR"/>
          </a:p>
          <a:p>
            <a:pPr lvl="3"/>
            <a:r>
              <a:rPr lang="pt-BR"/>
              <a:t>Quarto nível</a:t>
            </a:r>
            <a:endParaRPr lang="pt-BR"/>
          </a:p>
          <a:p>
            <a:pPr lvl="4"/>
            <a:r>
              <a:rPr lang="pt-BR"/>
              <a:t>Quinto nível</a:t>
            </a:r>
            <a:endParaRPr lang="pt-BR"/>
          </a:p>
        </p:txBody>
      </p:sp>
      <p:sp>
        <p:nvSpPr>
          <p:cNvPr id="5" name="Espaço Reservado para Texto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endParaRPr lang="pt-BR"/>
          </a:p>
        </p:txBody>
      </p:sp>
      <p:sp>
        <p:nvSpPr>
          <p:cNvPr id="6" name="Espaço Reservado para Conteúdo 5"/>
          <p:cNvSpPr>
            <a:spLocks noGrp="1"/>
          </p:cNvSpPr>
          <p:nvPr>
            <p:ph sz="quarter" idx="4" hasCustomPrompt="1"/>
          </p:nvPr>
        </p:nvSpPr>
        <p:spPr>
          <a:xfrm>
            <a:off x="6172200" y="2505075"/>
            <a:ext cx="5183188" cy="3684588"/>
          </a:xfrm>
        </p:spPr>
        <p:txBody>
          <a:bodyPr/>
          <a:lstStyle/>
          <a:p>
            <a:pPr lvl="0"/>
            <a:r>
              <a:rPr lang="pt-BR"/>
              <a:t>Clique para editar os estilos de texto Mestres</a:t>
            </a:r>
            <a:endParaRPr lang="pt-BR"/>
          </a:p>
          <a:p>
            <a:pPr lvl="1"/>
            <a:r>
              <a:rPr lang="pt-BR"/>
              <a:t>Segundo nível</a:t>
            </a:r>
            <a:endParaRPr lang="pt-BR"/>
          </a:p>
          <a:p>
            <a:pPr lvl="2"/>
            <a:r>
              <a:rPr lang="pt-BR"/>
              <a:t>Terceiro nível</a:t>
            </a:r>
            <a:endParaRPr lang="pt-BR"/>
          </a:p>
          <a:p>
            <a:pPr lvl="3"/>
            <a:r>
              <a:rPr lang="pt-BR"/>
              <a:t>Quarto nível</a:t>
            </a:r>
            <a:endParaRPr lang="pt-BR"/>
          </a:p>
          <a:p>
            <a:pPr lvl="4"/>
            <a:r>
              <a:rPr lang="pt-BR"/>
              <a:t>Quinto nível</a:t>
            </a:r>
            <a:endParaRPr lang="pt-BR"/>
          </a:p>
        </p:txBody>
      </p:sp>
      <p:sp>
        <p:nvSpPr>
          <p:cNvPr id="7" name="Espaço Reservado para Data 6"/>
          <p:cNvSpPr>
            <a:spLocks noGrp="1"/>
          </p:cNvSpPr>
          <p:nvPr>
            <p:ph type="dt" sz="half" idx="10"/>
          </p:nvPr>
        </p:nvSpPr>
        <p:spPr/>
        <p:txBody>
          <a:bodyPr/>
          <a:lstStyle/>
          <a:p>
            <a:fld id="{E3CCE708-4361-4847-9903-5BF1C4CE1C4F}" type="datetimeFigureOut">
              <a:rPr lang="pt-BR" smtClean="0"/>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221E89E8-1408-4F70-8818-65AD5AE900BE}" type="slidenum">
              <a:rPr lang="pt-BR" smtClean="0"/>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lang="pt-BR"/>
              <a:t>Clique para editar o título Mestre</a:t>
            </a:r>
            <a:endParaRPr lang="pt-BR"/>
          </a:p>
        </p:txBody>
      </p:sp>
      <p:sp>
        <p:nvSpPr>
          <p:cNvPr id="3" name="Espaço Reservado para Data 2"/>
          <p:cNvSpPr>
            <a:spLocks noGrp="1"/>
          </p:cNvSpPr>
          <p:nvPr>
            <p:ph type="dt" sz="half" idx="10"/>
          </p:nvPr>
        </p:nvSpPr>
        <p:spPr/>
        <p:txBody>
          <a:bodyPr/>
          <a:lstStyle/>
          <a:p>
            <a:fld id="{E3CCE708-4361-4847-9903-5BF1C4CE1C4F}" type="datetimeFigureOut">
              <a:rPr lang="pt-BR" smtClean="0"/>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221E89E8-1408-4F70-8818-65AD5AE900BE}" type="slidenum">
              <a:rPr lang="pt-BR" smtClean="0"/>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E3CCE708-4361-4847-9903-5BF1C4CE1C4F}" type="datetimeFigureOut">
              <a:rPr lang="pt-BR" smtClean="0"/>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221E89E8-1408-4F70-8818-65AD5AE900BE}" type="slidenum">
              <a:rPr lang="pt-BR" smtClean="0"/>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839788" y="457200"/>
            <a:ext cx="3932237" cy="1600200"/>
          </a:xfrm>
        </p:spPr>
        <p:txBody>
          <a:bodyPr anchor="b"/>
          <a:lstStyle>
            <a:lvl1pPr>
              <a:defRPr sz="3200"/>
            </a:lvl1pPr>
          </a:lstStyle>
          <a:p>
            <a:r>
              <a:rPr lang="pt-BR"/>
              <a:t>Clique para editar o título Mestre</a:t>
            </a:r>
            <a:endParaRPr lang="pt-BR"/>
          </a:p>
        </p:txBody>
      </p:sp>
      <p:sp>
        <p:nvSpPr>
          <p:cNvPr id="3" name="Espaço Reservado para Conteúdo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endParaRPr lang="pt-BR"/>
          </a:p>
          <a:p>
            <a:pPr lvl="1"/>
            <a:r>
              <a:rPr lang="pt-BR"/>
              <a:t>Segundo nível</a:t>
            </a:r>
            <a:endParaRPr lang="pt-BR"/>
          </a:p>
          <a:p>
            <a:pPr lvl="2"/>
            <a:r>
              <a:rPr lang="pt-BR"/>
              <a:t>Terceiro nível</a:t>
            </a:r>
            <a:endParaRPr lang="pt-BR"/>
          </a:p>
          <a:p>
            <a:pPr lvl="3"/>
            <a:r>
              <a:rPr lang="pt-BR"/>
              <a:t>Quarto nível</a:t>
            </a:r>
            <a:endParaRPr lang="pt-BR"/>
          </a:p>
          <a:p>
            <a:pPr lvl="4"/>
            <a:r>
              <a:rPr lang="pt-BR"/>
              <a:t>Quinto nível</a:t>
            </a:r>
            <a:endParaRPr lang="pt-BR"/>
          </a:p>
        </p:txBody>
      </p:sp>
      <p:sp>
        <p:nvSpPr>
          <p:cNvPr id="4" name="Espaço Reservado para Texto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endParaRPr lang="pt-BR"/>
          </a:p>
        </p:txBody>
      </p:sp>
      <p:sp>
        <p:nvSpPr>
          <p:cNvPr id="5" name="Espaço Reservado para Data 4"/>
          <p:cNvSpPr>
            <a:spLocks noGrp="1"/>
          </p:cNvSpPr>
          <p:nvPr>
            <p:ph type="dt" sz="half" idx="10"/>
          </p:nvPr>
        </p:nvSpPr>
        <p:spPr/>
        <p:txBody>
          <a:bodyPr/>
          <a:lstStyle/>
          <a:p>
            <a:fld id="{E3CCE708-4361-4847-9903-5BF1C4CE1C4F}" type="datetimeFigureOut">
              <a:rPr lang="pt-BR" smtClean="0"/>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21E89E8-1408-4F70-8818-65AD5AE900BE}" type="slidenum">
              <a:rPr lang="pt-BR" smtClean="0"/>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839788" y="457200"/>
            <a:ext cx="3932237" cy="1600200"/>
          </a:xfrm>
        </p:spPr>
        <p:txBody>
          <a:bodyPr anchor="b"/>
          <a:lstStyle>
            <a:lvl1pPr>
              <a:defRPr sz="3200"/>
            </a:lvl1pPr>
          </a:lstStyle>
          <a:p>
            <a:r>
              <a:rPr lang="pt-BR"/>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endParaRPr lang="pt-BR"/>
          </a:p>
        </p:txBody>
      </p:sp>
      <p:sp>
        <p:nvSpPr>
          <p:cNvPr id="5" name="Espaço Reservado para Data 4"/>
          <p:cNvSpPr>
            <a:spLocks noGrp="1"/>
          </p:cNvSpPr>
          <p:nvPr>
            <p:ph type="dt" sz="half" idx="10"/>
          </p:nvPr>
        </p:nvSpPr>
        <p:spPr/>
        <p:txBody>
          <a:bodyPr/>
          <a:lstStyle/>
          <a:p>
            <a:fld id="{E3CCE708-4361-4847-9903-5BF1C4CE1C4F}" type="datetimeFigureOut">
              <a:rPr lang="pt-BR" smtClean="0"/>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21E89E8-1408-4F70-8818-65AD5AE900BE}" type="slidenum">
              <a:rPr lang="pt-BR" smtClean="0"/>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endParaRPr lang="pt-BR"/>
          </a:p>
          <a:p>
            <a:pPr lvl="1"/>
            <a:r>
              <a:rPr lang="pt-BR"/>
              <a:t>Segundo nível</a:t>
            </a:r>
            <a:endParaRPr lang="pt-BR"/>
          </a:p>
          <a:p>
            <a:pPr lvl="2"/>
            <a:r>
              <a:rPr lang="pt-BR"/>
              <a:t>Terceiro nível</a:t>
            </a:r>
            <a:endParaRPr lang="pt-BR"/>
          </a:p>
          <a:p>
            <a:pPr lvl="3"/>
            <a:r>
              <a:rPr lang="pt-BR"/>
              <a:t>Quarto nível</a:t>
            </a:r>
            <a:endParaRPr lang="pt-BR"/>
          </a:p>
          <a:p>
            <a:pPr lvl="4"/>
            <a:r>
              <a:rPr lang="pt-BR"/>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CCE708-4361-4847-9903-5BF1C4CE1C4F}" type="datetimeFigureOut">
              <a:rPr lang="pt-BR" smtClean="0"/>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1E89E8-1408-4F70-8818-65AD5AE900BE}" type="slidenum">
              <a:rPr lang="pt-BR" smtClean="0"/>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image" Target="../media/image3.png"/><Relationship Id="rId1" Type="http://schemas.openxmlformats.org/officeDocument/2006/relationships/image" Target="../media/image2.png"/></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23333" y="2235200"/>
            <a:ext cx="11345333" cy="2387600"/>
          </a:xfrm>
        </p:spPr>
        <p:txBody>
          <a:bodyPr>
            <a:noAutofit/>
          </a:bodyPr>
          <a:lstStyle/>
          <a:p>
            <a:pPr>
              <a:lnSpc>
                <a:spcPct val="150000"/>
              </a:lnSpc>
            </a:pPr>
            <a:br>
              <a:rPr lang="pt-BR" sz="4000" b="1" dirty="0">
                <a:effectLst/>
                <a:latin typeface="Arial" panose="020B0604020202020204" pitchFamily="34" charset="0"/>
                <a:ea typeface="Calibri" panose="020F0502020204030204" pitchFamily="34" charset="0"/>
                <a:cs typeface="Times New Roman" panose="02020603050405020304" pitchFamily="18" charset="0"/>
              </a:rPr>
            </a:br>
            <a:br>
              <a:rPr lang="pt-BR" sz="4000" b="1" dirty="0">
                <a:effectLst/>
                <a:latin typeface="Arial" panose="020B0604020202020204" pitchFamily="34" charset="0"/>
                <a:ea typeface="Calibri" panose="020F0502020204030204" pitchFamily="34" charset="0"/>
                <a:cs typeface="Times New Roman" panose="02020603050405020304" pitchFamily="18" charset="0"/>
              </a:rPr>
            </a:br>
            <a:br>
              <a:rPr lang="pt-BR" sz="4000" b="1" dirty="0">
                <a:effectLst/>
                <a:latin typeface="Arial" panose="020B0604020202020204" pitchFamily="34" charset="0"/>
                <a:ea typeface="Calibri" panose="020F0502020204030204" pitchFamily="34" charset="0"/>
                <a:cs typeface="Times New Roman" panose="02020603050405020304" pitchFamily="18" charset="0"/>
              </a:rPr>
            </a:br>
            <a:br>
              <a:rPr lang="pt-BR" sz="4000" b="1" dirty="0">
                <a:effectLst/>
                <a:latin typeface="Arial" panose="020B0604020202020204" pitchFamily="34" charset="0"/>
                <a:ea typeface="Calibri" panose="020F0502020204030204" pitchFamily="34" charset="0"/>
                <a:cs typeface="Times New Roman" panose="02020603050405020304" pitchFamily="18" charset="0"/>
              </a:rPr>
            </a:br>
            <a:br>
              <a:rPr lang="pt-BR" sz="4000" b="1" dirty="0">
                <a:effectLst/>
                <a:latin typeface="Arial" panose="020B0604020202020204" pitchFamily="34" charset="0"/>
                <a:ea typeface="Calibri" panose="020F0502020204030204" pitchFamily="34" charset="0"/>
                <a:cs typeface="Times New Roman" panose="02020603050405020304" pitchFamily="18" charset="0"/>
              </a:rPr>
            </a:br>
            <a:r>
              <a:rPr lang="pt-BR" sz="40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CAMPANHA SALARIAL 2023</a:t>
            </a:r>
            <a:br>
              <a:rPr lang="pt-BR" sz="16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r>
              <a:rPr lang="pt-BR" sz="32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PRÉ - PAUTA </a:t>
            </a:r>
            <a:r>
              <a:rPr lang="pt-BR" sz="32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DE REIVINDICAÇÃO DOS SERVIDORES MUNICIPAIS DE GOVERNADOR VALADARES/MG</a:t>
            </a:r>
            <a:br>
              <a:rPr lang="pt-BR" sz="3200" dirty="0">
                <a:effectLst/>
                <a:latin typeface="Calibri" panose="020F0502020204030204" pitchFamily="34" charset="0"/>
                <a:ea typeface="Calibri" panose="020F0502020204030204" pitchFamily="34" charset="0"/>
                <a:cs typeface="Times New Roman" panose="02020603050405020304" pitchFamily="18" charset="0"/>
              </a:rPr>
            </a:br>
            <a:br>
              <a:rPr lang="pt-BR" sz="3200" b="1" dirty="0">
                <a:solidFill>
                  <a:srgbClr val="002060"/>
                </a:solidFill>
                <a:effectLst/>
                <a:latin typeface="Arial" panose="020B0604020202020204" pitchFamily="34" charset="0"/>
                <a:ea typeface="Times New Roman" panose="02020603050405020304" pitchFamily="18" charset="0"/>
              </a:rPr>
            </a:br>
            <a:endParaRPr lang="pt-BR" sz="3200" b="1" dirty="0">
              <a:solidFill>
                <a:srgbClr val="002060"/>
              </a:solidFill>
            </a:endParaRPr>
          </a:p>
        </p:txBody>
      </p:sp>
      <p:sp>
        <p:nvSpPr>
          <p:cNvPr id="4" name="Retângulo 3"/>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p:cNvSpPr/>
          <p:nvPr/>
        </p:nvSpPr>
        <p:spPr>
          <a:xfrm>
            <a:off x="0" y="6699955"/>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7" name="Imagem 6"/>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3617844" y="3080120"/>
            <a:ext cx="4321343" cy="2538930"/>
          </a:xfrm>
          <a:prstGeom prst="rect">
            <a:avLst/>
          </a:prstGeom>
        </p:spPr>
      </p:pic>
      <p:sp>
        <p:nvSpPr>
          <p:cNvPr id="8" name="CaixaDeTexto 7"/>
          <p:cNvSpPr txBox="1"/>
          <p:nvPr/>
        </p:nvSpPr>
        <p:spPr>
          <a:xfrm>
            <a:off x="702365" y="5870713"/>
            <a:ext cx="11066301" cy="523220"/>
          </a:xfrm>
          <a:prstGeom prst="rect">
            <a:avLst/>
          </a:prstGeom>
          <a:noFill/>
        </p:spPr>
        <p:txBody>
          <a:bodyPr wrap="square" rtlCol="0">
            <a:spAutoFit/>
          </a:bodyPr>
          <a:lstStyle/>
          <a:p>
            <a:pPr algn="ctr"/>
            <a:r>
              <a:rPr lang="pt-BR" sz="2800" b="1" dirty="0">
                <a:solidFill>
                  <a:srgbClr val="002060"/>
                </a:solidFill>
              </a:rPr>
              <a:t>Filie-se ao seu sindicato. O SINSEM de luta voltou!</a:t>
            </a:r>
            <a:endParaRPr lang="pt-BR" sz="2800" b="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aixaDeTexto 8"/>
          <p:cNvSpPr txBox="1"/>
          <p:nvPr/>
        </p:nvSpPr>
        <p:spPr>
          <a:xfrm>
            <a:off x="318051" y="1353310"/>
            <a:ext cx="10137913" cy="751488"/>
          </a:xfrm>
          <a:prstGeom prst="rect">
            <a:avLst/>
          </a:prstGeom>
          <a:noFill/>
        </p:spPr>
        <p:txBody>
          <a:bodyPr wrap="square">
            <a:spAutoFit/>
          </a:bodyPr>
          <a:lstStyle/>
          <a:p>
            <a:pPr algn="just">
              <a:lnSpc>
                <a:spcPct val="150000"/>
              </a:lnSpc>
              <a:spcAft>
                <a:spcPts val="1000"/>
              </a:spcAft>
              <a:tabLst>
                <a:tab pos="4000500" algn="l"/>
              </a:tabLst>
            </a:pPr>
            <a:r>
              <a:rPr lang="pt-BR" sz="3200" b="1"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10ª - VALE REFEIÇÃO/ALIMENTAÇÃO</a:t>
            </a:r>
            <a:endParaRPr lang="pt-BR" sz="3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CaixaDeTexto 9"/>
          <p:cNvSpPr txBox="1"/>
          <p:nvPr/>
        </p:nvSpPr>
        <p:spPr>
          <a:xfrm>
            <a:off x="318051" y="2340427"/>
            <a:ext cx="11476383" cy="1315425"/>
          </a:xfrm>
          <a:prstGeom prst="rect">
            <a:avLst/>
          </a:prstGeom>
          <a:noFill/>
        </p:spPr>
        <p:txBody>
          <a:bodyPr wrap="square">
            <a:spAutoFit/>
          </a:bodyPr>
          <a:lstStyle/>
          <a:p>
            <a:pPr algn="just">
              <a:lnSpc>
                <a:spcPct val="150000"/>
              </a:lnSpc>
              <a:spcAft>
                <a:spcPts val="1000"/>
              </a:spcAft>
              <a:tabLst>
                <a:tab pos="4000500" algn="l"/>
              </a:tabLst>
            </a:pPr>
            <a:r>
              <a:rPr lang="pt-BR" sz="2800" dirty="0">
                <a:effectLst/>
                <a:latin typeface="Arial" panose="020B0604020202020204" pitchFamily="34" charset="0"/>
                <a:ea typeface="Calibri" panose="020F0502020204030204" pitchFamily="34" charset="0"/>
                <a:cs typeface="Times New Roman" panose="02020603050405020304" pitchFamily="18" charset="0"/>
              </a:rPr>
              <a:t>Implementar no município o vale refeição e ou alimentação para todos os servidores.</a:t>
            </a:r>
            <a:endParaRPr lang="pt-BR"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CaixaDeTexto 11"/>
          <p:cNvSpPr txBox="1"/>
          <p:nvPr/>
        </p:nvSpPr>
        <p:spPr>
          <a:xfrm>
            <a:off x="318051" y="3843703"/>
            <a:ext cx="10628243" cy="751488"/>
          </a:xfrm>
          <a:prstGeom prst="rect">
            <a:avLst/>
          </a:prstGeom>
          <a:noFill/>
        </p:spPr>
        <p:txBody>
          <a:bodyPr wrap="square">
            <a:spAutoFit/>
          </a:bodyPr>
          <a:lstStyle/>
          <a:p>
            <a:pPr algn="just">
              <a:lnSpc>
                <a:spcPct val="150000"/>
              </a:lnSpc>
              <a:spcAft>
                <a:spcPts val="1000"/>
              </a:spcAft>
            </a:pPr>
            <a:r>
              <a:rPr lang="pt-BR" sz="3200" b="1"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11ª – AMPLIAÇÃO DO BENEFÍCIO SOCIAL</a:t>
            </a:r>
            <a:endParaRPr lang="pt-BR" sz="3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CaixaDeTexto 13"/>
          <p:cNvSpPr txBox="1"/>
          <p:nvPr/>
        </p:nvSpPr>
        <p:spPr>
          <a:xfrm>
            <a:off x="357809" y="4846977"/>
            <a:ext cx="11476382" cy="1315425"/>
          </a:xfrm>
          <a:prstGeom prst="rect">
            <a:avLst/>
          </a:prstGeom>
          <a:noFill/>
        </p:spPr>
        <p:txBody>
          <a:bodyPr wrap="square">
            <a:spAutoFit/>
          </a:bodyPr>
          <a:lstStyle/>
          <a:p>
            <a:pPr algn="just">
              <a:lnSpc>
                <a:spcPct val="150000"/>
              </a:lnSpc>
              <a:spcAft>
                <a:spcPts val="1000"/>
              </a:spcAft>
            </a:pPr>
            <a:r>
              <a:rPr lang="pt-BR" sz="2800" dirty="0">
                <a:effectLst/>
                <a:latin typeface="Arial" panose="020B0604020202020204" pitchFamily="34" charset="0"/>
                <a:ea typeface="Calibri" panose="020F0502020204030204" pitchFamily="34" charset="0"/>
                <a:cs typeface="Times New Roman" panose="02020603050405020304" pitchFamily="18" charset="0"/>
              </a:rPr>
              <a:t>Aumento do valor do benefício de que trata a Lei nº 5.789 de 21/12/2007.</a:t>
            </a:r>
            <a:endParaRPr lang="pt-B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p:cTn id="15" dur="1000" fill="hold"/>
                                        <p:tgtEl>
                                          <p:spTgt spid="14"/>
                                        </p:tgtEl>
                                        <p:attrNameLst>
                                          <p:attrName>ppt_w</p:attrName>
                                        </p:attrNameLst>
                                      </p:cBhvr>
                                      <p:tavLst>
                                        <p:tav tm="0">
                                          <p:val>
                                            <p:fltVal val="0"/>
                                          </p:val>
                                        </p:tav>
                                        <p:tav tm="100000">
                                          <p:val>
                                            <p:strVal val="#ppt_w"/>
                                          </p:val>
                                        </p:tav>
                                      </p:tavLst>
                                    </p:anim>
                                    <p:anim calcmode="lin" valueType="num">
                                      <p:cBhvr>
                                        <p:cTn id="16" dur="1000" fill="hold"/>
                                        <p:tgtEl>
                                          <p:spTgt spid="14"/>
                                        </p:tgtEl>
                                        <p:attrNameLst>
                                          <p:attrName>ppt_h</p:attrName>
                                        </p:attrNameLst>
                                      </p:cBhvr>
                                      <p:tavLst>
                                        <p:tav tm="0">
                                          <p:val>
                                            <p:fltVal val="0"/>
                                          </p:val>
                                        </p:tav>
                                        <p:tav tm="100000">
                                          <p:val>
                                            <p:strVal val="#ppt_h"/>
                                          </p:val>
                                        </p:tav>
                                      </p:tavLst>
                                    </p:anim>
                                    <p:anim calcmode="lin" valueType="num">
                                      <p:cBhvr>
                                        <p:cTn id="17" dur="1000" fill="hold"/>
                                        <p:tgtEl>
                                          <p:spTgt spid="14"/>
                                        </p:tgtEl>
                                        <p:attrNameLst>
                                          <p:attrName>style.rotation</p:attrName>
                                        </p:attrNameLst>
                                      </p:cBhvr>
                                      <p:tavLst>
                                        <p:tav tm="0">
                                          <p:val>
                                            <p:fltVal val="90"/>
                                          </p:val>
                                        </p:tav>
                                        <p:tav tm="100000">
                                          <p:val>
                                            <p:fltVal val="0"/>
                                          </p:val>
                                        </p:tav>
                                      </p:tavLst>
                                    </p:anim>
                                    <p:animEffect transition="in" filter="fade">
                                      <p:cBhvr>
                                        <p:cTn id="18"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1303" y="2805711"/>
            <a:ext cx="11158332" cy="1134096"/>
          </a:xfrm>
        </p:spPr>
        <p:txBody>
          <a:bodyPr>
            <a:noAutofit/>
          </a:bodyPr>
          <a:lstStyle/>
          <a:p>
            <a:pPr algn="just"/>
            <a:r>
              <a:rPr lang="pt-BR" sz="3200" dirty="0">
                <a:effectLst/>
                <a:latin typeface="Arial" panose="020B0604020202020204" pitchFamily="34" charset="0"/>
                <a:ea typeface="Times New Roman" panose="02020603050405020304" pitchFamily="18" charset="0"/>
              </a:rPr>
              <a:t>Implementar no município o vale refeição e ou alimentação para todos os servidores com carga horária igual ou superior a 6 horas diárias.</a:t>
            </a:r>
            <a:endParaRPr lang="pt-BR" sz="3200" dirty="0"/>
          </a:p>
        </p:txBody>
      </p:sp>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aixaDeTexto 8"/>
          <p:cNvSpPr txBox="1"/>
          <p:nvPr/>
        </p:nvSpPr>
        <p:spPr>
          <a:xfrm>
            <a:off x="331303" y="1272517"/>
            <a:ext cx="10783957" cy="837473"/>
          </a:xfrm>
          <a:prstGeom prst="rect">
            <a:avLst/>
          </a:prstGeom>
          <a:noFill/>
        </p:spPr>
        <p:txBody>
          <a:bodyPr wrap="square">
            <a:spAutoFit/>
          </a:bodyPr>
          <a:lstStyle/>
          <a:p>
            <a:pPr algn="just">
              <a:lnSpc>
                <a:spcPct val="150000"/>
              </a:lnSpc>
              <a:spcAft>
                <a:spcPts val="1000"/>
              </a:spcAft>
            </a:pPr>
            <a:r>
              <a:rPr lang="pt-BR" sz="3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Cláusula 09ª - VALE REFEIÇÃO/ALIMENTAÇÃO</a:t>
            </a:r>
            <a:endParaRPr lang="pt-BR" sz="3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69843" y="2862470"/>
            <a:ext cx="10783957" cy="1134096"/>
          </a:xfrm>
        </p:spPr>
        <p:txBody>
          <a:bodyPr>
            <a:noAutofit/>
          </a:bodyPr>
          <a:lstStyle/>
          <a:p>
            <a:pPr algn="just"/>
            <a:br>
              <a:rPr lang="pt-BR" sz="3200" dirty="0">
                <a:effectLst/>
                <a:latin typeface="Arial" panose="020B0604020202020204" pitchFamily="34" charset="0"/>
                <a:ea typeface="Times New Roman" panose="02020603050405020304" pitchFamily="18" charset="0"/>
              </a:rPr>
            </a:br>
            <a:endParaRPr lang="pt-BR" sz="3200" dirty="0"/>
          </a:p>
        </p:txBody>
      </p:sp>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aixaDeTexto 8"/>
          <p:cNvSpPr txBox="1"/>
          <p:nvPr/>
        </p:nvSpPr>
        <p:spPr>
          <a:xfrm>
            <a:off x="397564" y="1439672"/>
            <a:ext cx="11128514" cy="837473"/>
          </a:xfrm>
          <a:prstGeom prst="rect">
            <a:avLst/>
          </a:prstGeom>
          <a:noFill/>
        </p:spPr>
        <p:txBody>
          <a:bodyPr wrap="square">
            <a:spAutoFit/>
          </a:bodyPr>
          <a:lstStyle/>
          <a:p>
            <a:pPr algn="just">
              <a:lnSpc>
                <a:spcPct val="150000"/>
              </a:lnSpc>
              <a:spcAft>
                <a:spcPts val="1000"/>
              </a:spcAft>
            </a:pPr>
            <a:r>
              <a:rPr lang="pt-BR" sz="3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Cláusula 10ª – AMPLIAÇÃO DO BENEFÍCIO SOCIAL</a:t>
            </a:r>
            <a:endParaRPr lang="pt-BR" sz="3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aixaDeTexto 6"/>
          <p:cNvSpPr txBox="1"/>
          <p:nvPr/>
        </p:nvSpPr>
        <p:spPr>
          <a:xfrm>
            <a:off x="397564" y="2959904"/>
            <a:ext cx="10853533" cy="1569660"/>
          </a:xfrm>
          <a:prstGeom prst="rect">
            <a:avLst/>
          </a:prstGeom>
          <a:noFill/>
        </p:spPr>
        <p:txBody>
          <a:bodyPr wrap="square">
            <a:spAutoFit/>
          </a:bodyPr>
          <a:lstStyle/>
          <a:p>
            <a:pPr algn="just"/>
            <a:r>
              <a:rPr lang="pt-BR" sz="3200" dirty="0"/>
              <a:t>Aumento do valor do benefício de que trata a Lei nº 5.789 de 21/12/2007, que será estendido a todos os servidores municipais, independentemente do valor de sua remuneração.</a:t>
            </a:r>
            <a:endParaRPr lang="pt-B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7565" y="2862470"/>
            <a:ext cx="10956235" cy="1134096"/>
          </a:xfrm>
        </p:spPr>
        <p:txBody>
          <a:bodyPr>
            <a:noAutofit/>
          </a:bodyPr>
          <a:lstStyle/>
          <a:p>
            <a:pPr algn="just"/>
            <a:br>
              <a:rPr lang="pt-BR" sz="3200" dirty="0">
                <a:effectLst/>
                <a:latin typeface="Arial" panose="020B0604020202020204" pitchFamily="34" charset="0"/>
                <a:ea typeface="Times New Roman" panose="02020603050405020304" pitchFamily="18" charset="0"/>
              </a:rPr>
            </a:br>
            <a:r>
              <a:rPr lang="pt-BR" sz="3200" dirty="0">
                <a:effectLst/>
                <a:latin typeface="Arial" panose="020B0604020202020204" pitchFamily="34" charset="0"/>
                <a:ea typeface="Times New Roman" panose="02020603050405020304" pitchFamily="18" charset="0"/>
              </a:rPr>
              <a:t>Entrega do vale transporte no 1º dia útil de cada mês e opção do vale transporte em pecúnia para todos os servidores municipais de Governador Valadares que tem despesas com veículo próprio.</a:t>
            </a:r>
            <a:endParaRPr lang="pt-BR" sz="3200" dirty="0"/>
          </a:p>
        </p:txBody>
      </p:sp>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aixaDeTexto 8"/>
          <p:cNvSpPr txBox="1"/>
          <p:nvPr/>
        </p:nvSpPr>
        <p:spPr>
          <a:xfrm>
            <a:off x="296517" y="1292427"/>
            <a:ext cx="11330608" cy="837473"/>
          </a:xfrm>
          <a:prstGeom prst="rect">
            <a:avLst/>
          </a:prstGeom>
          <a:noFill/>
        </p:spPr>
        <p:txBody>
          <a:bodyPr wrap="square">
            <a:spAutoFit/>
          </a:bodyPr>
          <a:lstStyle/>
          <a:p>
            <a:pPr algn="just">
              <a:lnSpc>
                <a:spcPct val="150000"/>
              </a:lnSpc>
              <a:spcAft>
                <a:spcPts val="1000"/>
              </a:spcAft>
            </a:pPr>
            <a:r>
              <a:rPr lang="pt-BR" sz="3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Cláusula 11ª – VALE TRANSPORTE EM PECÚNIA</a:t>
            </a:r>
            <a:endParaRPr lang="pt-BR" sz="3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10816" y="3265024"/>
            <a:ext cx="10783957" cy="1134096"/>
          </a:xfrm>
        </p:spPr>
        <p:txBody>
          <a:bodyPr>
            <a:noAutofit/>
          </a:bodyPr>
          <a:lstStyle/>
          <a:p>
            <a:pPr algn="just"/>
            <a:br>
              <a:rPr lang="pt-BR" sz="3200" dirty="0">
                <a:effectLst/>
                <a:latin typeface="Arial" panose="020B0604020202020204" pitchFamily="34" charset="0"/>
                <a:ea typeface="Times New Roman" panose="02020603050405020304" pitchFamily="18" charset="0"/>
              </a:rPr>
            </a:br>
            <a:r>
              <a:rPr lang="pt-BR" sz="3200" b="1" dirty="0">
                <a:solidFill>
                  <a:srgbClr val="002060"/>
                </a:solidFill>
                <a:latin typeface="Arial" panose="020B0604020202020204" pitchFamily="34" charset="0"/>
                <a:ea typeface="Times New Roman" panose="02020603050405020304" pitchFamily="18" charset="0"/>
              </a:rPr>
              <a:t>16ª – NOMEAÇÃO APROVADOS CONCURSO PÚBLICO</a:t>
            </a:r>
            <a:br>
              <a:rPr lang="pt-BR" sz="3200" dirty="0">
                <a:latin typeface="Arial" panose="020B0604020202020204" pitchFamily="34" charset="0"/>
                <a:ea typeface="Times New Roman" panose="02020603050405020304" pitchFamily="18" charset="0"/>
              </a:rPr>
            </a:br>
            <a:endParaRPr lang="pt-BR" sz="3200" dirty="0"/>
          </a:p>
        </p:txBody>
      </p:sp>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CaixaDeTexto 9"/>
          <p:cNvSpPr txBox="1"/>
          <p:nvPr/>
        </p:nvSpPr>
        <p:spPr>
          <a:xfrm>
            <a:off x="410816" y="4200245"/>
            <a:ext cx="11211340" cy="1315425"/>
          </a:xfrm>
          <a:prstGeom prst="rect">
            <a:avLst/>
          </a:prstGeom>
          <a:noFill/>
        </p:spPr>
        <p:txBody>
          <a:bodyPr wrap="square">
            <a:spAutoFit/>
          </a:bodyPr>
          <a:lstStyle/>
          <a:p>
            <a:pPr algn="just">
              <a:lnSpc>
                <a:spcPct val="150000"/>
              </a:lnSpc>
              <a:spcAft>
                <a:spcPts val="1000"/>
              </a:spcAft>
            </a:pPr>
            <a:r>
              <a:rPr lang="pt-BR" sz="2800" dirty="0">
                <a:effectLst/>
                <a:latin typeface="Arial" panose="020B0604020202020204" pitchFamily="34" charset="0"/>
                <a:ea typeface="Calibri" panose="020F0502020204030204" pitchFamily="34" charset="0"/>
                <a:cs typeface="Times New Roman" panose="02020603050405020304" pitchFamily="18" charset="0"/>
              </a:rPr>
              <a:t>Nomeação imediata dos concursados já aprovados Concurso Público. </a:t>
            </a:r>
            <a:endParaRPr lang="pt-BR"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aixaDeTexto 6"/>
          <p:cNvSpPr txBox="1"/>
          <p:nvPr/>
        </p:nvSpPr>
        <p:spPr>
          <a:xfrm>
            <a:off x="410817" y="1113702"/>
            <a:ext cx="6175512" cy="584775"/>
          </a:xfrm>
          <a:prstGeom prst="rect">
            <a:avLst/>
          </a:prstGeom>
          <a:noFill/>
        </p:spPr>
        <p:txBody>
          <a:bodyPr wrap="square">
            <a:spAutoFit/>
          </a:bodyPr>
          <a:lstStyle/>
          <a:p>
            <a:r>
              <a:rPr lang="pt-BR" sz="3200" b="1" dirty="0">
                <a:solidFill>
                  <a:srgbClr val="002060"/>
                </a:solidFill>
              </a:rPr>
              <a:t>15ª – MUDANÇA CARGA HORÁRIA</a:t>
            </a:r>
            <a:endParaRPr lang="pt-BR" sz="3200" b="1" dirty="0">
              <a:solidFill>
                <a:srgbClr val="002060"/>
              </a:solidFill>
            </a:endParaRPr>
          </a:p>
        </p:txBody>
      </p:sp>
      <p:sp>
        <p:nvSpPr>
          <p:cNvPr id="11" name="CaixaDeTexto 10"/>
          <p:cNvSpPr txBox="1"/>
          <p:nvPr/>
        </p:nvSpPr>
        <p:spPr>
          <a:xfrm>
            <a:off x="410816" y="1700407"/>
            <a:ext cx="10561983" cy="1305165"/>
          </a:xfrm>
          <a:prstGeom prst="rect">
            <a:avLst/>
          </a:prstGeom>
          <a:noFill/>
        </p:spPr>
        <p:txBody>
          <a:bodyPr wrap="square">
            <a:spAutoFit/>
          </a:bodyPr>
          <a:lstStyle/>
          <a:p>
            <a:pPr algn="just">
              <a:lnSpc>
                <a:spcPct val="150000"/>
              </a:lnSpc>
              <a:spcAft>
                <a:spcPts val="1000"/>
              </a:spcAft>
            </a:pPr>
            <a:r>
              <a:rPr lang="pt-BR" sz="2800" dirty="0">
                <a:effectLst/>
                <a:latin typeface="Arial" panose="020B0604020202020204" pitchFamily="34" charset="0"/>
                <a:ea typeface="Calibri" panose="020F0502020204030204" pitchFamily="34" charset="0"/>
                <a:cs typeface="Times New Roman" panose="02020603050405020304" pitchFamily="18" charset="0"/>
              </a:rPr>
              <a:t>Estabelecimento de um calendário que permita a mudança de carga horária por secretaria;</a:t>
            </a:r>
            <a:endParaRPr lang="pt-BR" sz="2800" dirty="0">
              <a:effectLst/>
              <a:latin typeface="Arial" panose="020B060402020202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p:cTn id="7" dur="10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1">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1">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11">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anim calcmode="lin" valueType="num">
                                      <p:cBhvr>
                                        <p:cTn id="15" dur="10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10">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69843" y="2862470"/>
            <a:ext cx="10783957" cy="1134096"/>
          </a:xfrm>
        </p:spPr>
        <p:txBody>
          <a:bodyPr>
            <a:noAutofit/>
          </a:bodyPr>
          <a:lstStyle/>
          <a:p>
            <a:pPr algn="just"/>
            <a:br>
              <a:rPr lang="pt-BR" sz="3200" dirty="0">
                <a:effectLst/>
                <a:latin typeface="Arial" panose="020B0604020202020204" pitchFamily="34" charset="0"/>
                <a:ea typeface="Times New Roman" panose="02020603050405020304" pitchFamily="18" charset="0"/>
              </a:rPr>
            </a:br>
            <a:endParaRPr lang="pt-BR" sz="3200" dirty="0"/>
          </a:p>
        </p:txBody>
      </p:sp>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aixaDeTexto 8"/>
          <p:cNvSpPr txBox="1"/>
          <p:nvPr/>
        </p:nvSpPr>
        <p:spPr>
          <a:xfrm>
            <a:off x="344557" y="1470809"/>
            <a:ext cx="11009243" cy="1493358"/>
          </a:xfrm>
          <a:prstGeom prst="rect">
            <a:avLst/>
          </a:prstGeom>
          <a:noFill/>
        </p:spPr>
        <p:txBody>
          <a:bodyPr wrap="square">
            <a:spAutoFit/>
          </a:bodyPr>
          <a:lstStyle/>
          <a:p>
            <a:pPr algn="just">
              <a:lnSpc>
                <a:spcPct val="150000"/>
              </a:lnSpc>
              <a:spcAft>
                <a:spcPts val="1000"/>
              </a:spcAft>
            </a:pPr>
            <a:r>
              <a:rPr lang="pt-BR" sz="32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Cláusula 12ª – MÍNIMO DE 50% DOS CARGOS COMISSIONADOS OCUPADOS POR SERVIDORES EFETIVOS</a:t>
            </a:r>
            <a:endParaRPr lang="pt-BR" sz="32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aixaDeTexto 6"/>
          <p:cNvSpPr txBox="1"/>
          <p:nvPr/>
        </p:nvSpPr>
        <p:spPr>
          <a:xfrm>
            <a:off x="323021" y="3301451"/>
            <a:ext cx="11277600" cy="1815882"/>
          </a:xfrm>
          <a:prstGeom prst="rect">
            <a:avLst/>
          </a:prstGeom>
          <a:noFill/>
        </p:spPr>
        <p:txBody>
          <a:bodyPr wrap="square">
            <a:spAutoFit/>
          </a:bodyPr>
          <a:lstStyle/>
          <a:p>
            <a:pPr algn="just"/>
            <a:r>
              <a:rPr lang="pt-BR" sz="2800" dirty="0"/>
              <a:t>Que os Cargos Comissionados de Gerência e os Cargos Comissionados Técnicos em cada secretaria sejam ocupados no mínimo, 50% (cinquenta por cento) por servidores efetivos. Que os demais cargos comissionados sejam preferencialmente ocupados por servidores efetivos de carreira.</a:t>
            </a:r>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10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7">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7">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69843" y="2862470"/>
            <a:ext cx="10783957" cy="1134096"/>
          </a:xfrm>
        </p:spPr>
        <p:txBody>
          <a:bodyPr>
            <a:noAutofit/>
          </a:bodyPr>
          <a:lstStyle/>
          <a:p>
            <a:pPr algn="just"/>
            <a:br>
              <a:rPr lang="pt-BR" sz="3200" dirty="0">
                <a:effectLst/>
                <a:latin typeface="Arial" panose="020B0604020202020204" pitchFamily="34" charset="0"/>
                <a:ea typeface="Times New Roman" panose="02020603050405020304" pitchFamily="18" charset="0"/>
              </a:rPr>
            </a:br>
            <a:endParaRPr lang="pt-BR" sz="3200" dirty="0"/>
          </a:p>
        </p:txBody>
      </p:sp>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CaixaDeTexto 9"/>
          <p:cNvSpPr txBox="1"/>
          <p:nvPr/>
        </p:nvSpPr>
        <p:spPr>
          <a:xfrm>
            <a:off x="289890" y="1284912"/>
            <a:ext cx="11343861" cy="1493358"/>
          </a:xfrm>
          <a:prstGeom prst="rect">
            <a:avLst/>
          </a:prstGeom>
          <a:noFill/>
        </p:spPr>
        <p:txBody>
          <a:bodyPr wrap="square">
            <a:spAutoFit/>
          </a:bodyPr>
          <a:lstStyle/>
          <a:p>
            <a:pPr algn="just">
              <a:lnSpc>
                <a:spcPct val="150000"/>
              </a:lnSpc>
              <a:spcAft>
                <a:spcPts val="1000"/>
              </a:spcAft>
            </a:pPr>
            <a:r>
              <a:rPr lang="pt-BR" sz="32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Cláusula 13ª – MANUTENÇÃO DO PAGAMENTO DAS PROGRESSÕES EM 90 DIAS APÓS PROTOCOLO DRH</a:t>
            </a:r>
            <a:endParaRPr lang="pt-BR" sz="32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aixaDeTexto 6"/>
          <p:cNvSpPr txBox="1"/>
          <p:nvPr/>
        </p:nvSpPr>
        <p:spPr>
          <a:xfrm>
            <a:off x="278295" y="3412435"/>
            <a:ext cx="11343861" cy="2062103"/>
          </a:xfrm>
          <a:prstGeom prst="rect">
            <a:avLst/>
          </a:prstGeom>
          <a:noFill/>
        </p:spPr>
        <p:txBody>
          <a:bodyPr wrap="square">
            <a:spAutoFit/>
          </a:bodyPr>
          <a:lstStyle/>
          <a:p>
            <a:pPr algn="just"/>
            <a:r>
              <a:rPr lang="pt-BR" sz="3200" dirty="0"/>
              <a:t>Manutenção do pagamento das progressões por avaliação de desempenho e por qualificação profissional protocoladas em no máximo 90 dias. Importante ressaltar que estavam sendo pagas com mais de 01 ano e meio de atraso.</a:t>
            </a:r>
            <a:endParaRPr lang="pt-B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CaixaDeTexto 11"/>
          <p:cNvSpPr txBox="1"/>
          <p:nvPr/>
        </p:nvSpPr>
        <p:spPr>
          <a:xfrm>
            <a:off x="397564" y="1465229"/>
            <a:ext cx="8746435" cy="584775"/>
          </a:xfrm>
          <a:prstGeom prst="rect">
            <a:avLst/>
          </a:prstGeom>
          <a:noFill/>
        </p:spPr>
        <p:txBody>
          <a:bodyPr wrap="square">
            <a:spAutoFit/>
          </a:bodyPr>
          <a:lstStyle/>
          <a:p>
            <a:r>
              <a:rPr lang="pt-BR" sz="3200" b="1" dirty="0">
                <a:solidFill>
                  <a:srgbClr val="002060"/>
                </a:solidFill>
              </a:rPr>
              <a:t>Cláusula 14ª - INSALUBRIDADE/PERICULOSIDADE</a:t>
            </a:r>
            <a:endParaRPr lang="pt-BR" sz="3200" b="1" dirty="0">
              <a:solidFill>
                <a:srgbClr val="002060"/>
              </a:solidFill>
            </a:endParaRPr>
          </a:p>
        </p:txBody>
      </p:sp>
      <p:sp>
        <p:nvSpPr>
          <p:cNvPr id="14" name="CaixaDeTexto 13"/>
          <p:cNvSpPr txBox="1"/>
          <p:nvPr/>
        </p:nvSpPr>
        <p:spPr>
          <a:xfrm>
            <a:off x="397564" y="2752357"/>
            <a:ext cx="11103665" cy="1815882"/>
          </a:xfrm>
          <a:prstGeom prst="rect">
            <a:avLst/>
          </a:prstGeom>
          <a:noFill/>
        </p:spPr>
        <p:txBody>
          <a:bodyPr wrap="square">
            <a:spAutoFit/>
          </a:bodyPr>
          <a:lstStyle/>
          <a:p>
            <a:pPr algn="just"/>
            <a:r>
              <a:rPr lang="pt-BR" sz="2800" dirty="0"/>
              <a:t>Regularização imediata do pagamento de insalubridade e periculosidade aos servidores que fazem jus a estes adicionais, com especial atenção aos servidores que trabalham nas cozinhas de todas as secretarias e autarquias do Município.</a:t>
            </a:r>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 calcmode="lin" valueType="num">
                                      <p:cBhvr>
                                        <p:cTn id="7" dur="1000" fill="hold"/>
                                        <p:tgtEl>
                                          <p:spTgt spid="1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aixaDeTexto 4"/>
          <p:cNvSpPr txBox="1"/>
          <p:nvPr/>
        </p:nvSpPr>
        <p:spPr>
          <a:xfrm>
            <a:off x="331303" y="1301663"/>
            <a:ext cx="10349948" cy="584775"/>
          </a:xfrm>
          <a:prstGeom prst="rect">
            <a:avLst/>
          </a:prstGeom>
          <a:noFill/>
        </p:spPr>
        <p:txBody>
          <a:bodyPr wrap="square">
            <a:spAutoFit/>
          </a:bodyPr>
          <a:lstStyle/>
          <a:p>
            <a:r>
              <a:rPr lang="pt-BR" sz="3200" b="1" dirty="0">
                <a:solidFill>
                  <a:srgbClr val="002060"/>
                </a:solidFill>
              </a:rPr>
              <a:t>Cláusula 15ª - FORTALECIMENTO E GRATIFICAÇÃO DA CIPA</a:t>
            </a:r>
            <a:endParaRPr lang="pt-BR" sz="3200" b="1" dirty="0">
              <a:solidFill>
                <a:srgbClr val="002060"/>
              </a:solidFill>
            </a:endParaRPr>
          </a:p>
        </p:txBody>
      </p:sp>
      <p:sp>
        <p:nvSpPr>
          <p:cNvPr id="9" name="CaixaDeTexto 8"/>
          <p:cNvSpPr txBox="1"/>
          <p:nvPr/>
        </p:nvSpPr>
        <p:spPr>
          <a:xfrm>
            <a:off x="331303" y="2034233"/>
            <a:ext cx="10694504" cy="1569660"/>
          </a:xfrm>
          <a:prstGeom prst="rect">
            <a:avLst/>
          </a:prstGeom>
          <a:noFill/>
        </p:spPr>
        <p:txBody>
          <a:bodyPr wrap="square">
            <a:spAutoFit/>
          </a:bodyPr>
          <a:lstStyle/>
          <a:p>
            <a:pPr algn="just"/>
            <a:r>
              <a:rPr lang="pt-BR" sz="3200" dirty="0"/>
              <a:t>Fortalecimento das CIPAS, elaboração imediata de novos </a:t>
            </a:r>
            <a:r>
              <a:rPr lang="pt-BR" sz="3200" dirty="0" err="1"/>
              <a:t>LTCAT’s</a:t>
            </a:r>
            <a:r>
              <a:rPr lang="pt-BR" sz="3200" dirty="0"/>
              <a:t>, fornecimento EPI e criação de adicional de 15% para os trabalhadores da CIPA.</a:t>
            </a:r>
            <a:endParaRPr lang="pt-BR" sz="3200" dirty="0"/>
          </a:p>
        </p:txBody>
      </p:sp>
      <p:sp>
        <p:nvSpPr>
          <p:cNvPr id="11" name="CaixaDeTexto 10"/>
          <p:cNvSpPr txBox="1"/>
          <p:nvPr/>
        </p:nvSpPr>
        <p:spPr>
          <a:xfrm>
            <a:off x="331302" y="3751688"/>
            <a:ext cx="11449879" cy="1077218"/>
          </a:xfrm>
          <a:prstGeom prst="rect">
            <a:avLst/>
          </a:prstGeom>
          <a:noFill/>
        </p:spPr>
        <p:txBody>
          <a:bodyPr wrap="square">
            <a:spAutoFit/>
          </a:bodyPr>
          <a:lstStyle/>
          <a:p>
            <a:r>
              <a:rPr lang="pt-BR" sz="3200" b="1" dirty="0">
                <a:solidFill>
                  <a:srgbClr val="002060"/>
                </a:solidFill>
              </a:rPr>
              <a:t>Cláusula 16ª – ATENDIMENTO DE APOSENTADOS E PENSIONISTAS NA CASA DOS SERVIDORES</a:t>
            </a:r>
            <a:endParaRPr lang="pt-BR" sz="3200" b="1" dirty="0">
              <a:solidFill>
                <a:srgbClr val="002060"/>
              </a:solidFill>
            </a:endParaRPr>
          </a:p>
        </p:txBody>
      </p:sp>
      <p:sp>
        <p:nvSpPr>
          <p:cNvPr id="15" name="CaixaDeTexto 14"/>
          <p:cNvSpPr txBox="1"/>
          <p:nvPr/>
        </p:nvSpPr>
        <p:spPr>
          <a:xfrm>
            <a:off x="331301" y="5137511"/>
            <a:ext cx="11728177" cy="1231106"/>
          </a:xfrm>
          <a:prstGeom prst="rect">
            <a:avLst/>
          </a:prstGeom>
          <a:noFill/>
        </p:spPr>
        <p:txBody>
          <a:bodyPr wrap="square">
            <a:spAutoFit/>
          </a:bodyPr>
          <a:lstStyle/>
          <a:p>
            <a:r>
              <a:rPr lang="pt-BR" sz="2800" dirty="0"/>
              <a:t>Os servidores aposentados e pensionistas também terão atendimento na Casa do Servidor.</a:t>
            </a:r>
            <a:endParaRPr lang="pt-BR" sz="2800" dirty="0"/>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p:cTn id="7" dur="1000" fill="hold"/>
                                        <p:tgtEl>
                                          <p:spTgt spid="9">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9">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9">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 calcmode="lin" valueType="num">
                                      <p:cBhvr>
                                        <p:cTn id="15" dur="1000" fill="hold"/>
                                        <p:tgtEl>
                                          <p:spTgt spid="15">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15">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15">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aixaDeTexto 4"/>
          <p:cNvSpPr txBox="1"/>
          <p:nvPr/>
        </p:nvSpPr>
        <p:spPr>
          <a:xfrm>
            <a:off x="265043" y="1489108"/>
            <a:ext cx="11277599" cy="1077218"/>
          </a:xfrm>
          <a:prstGeom prst="rect">
            <a:avLst/>
          </a:prstGeom>
          <a:noFill/>
        </p:spPr>
        <p:txBody>
          <a:bodyPr wrap="square">
            <a:spAutoFit/>
          </a:bodyPr>
          <a:lstStyle/>
          <a:p>
            <a:pPr algn="just"/>
            <a:r>
              <a:rPr lang="pt-BR" sz="3200" b="1" dirty="0">
                <a:solidFill>
                  <a:srgbClr val="002060"/>
                </a:solidFill>
              </a:rPr>
              <a:t>Cláusula 17ª – NEGOCIAÇÃO DO DIA CORTADO DEVIDO A PARALISAÇÃO DOS SERVIDORES</a:t>
            </a:r>
            <a:endParaRPr lang="pt-BR" sz="3200" b="1" dirty="0">
              <a:solidFill>
                <a:srgbClr val="002060"/>
              </a:solidFill>
            </a:endParaRPr>
          </a:p>
        </p:txBody>
      </p:sp>
      <p:sp>
        <p:nvSpPr>
          <p:cNvPr id="9" name="CaixaDeTexto 8"/>
          <p:cNvSpPr txBox="1"/>
          <p:nvPr/>
        </p:nvSpPr>
        <p:spPr>
          <a:xfrm>
            <a:off x="384313" y="3123921"/>
            <a:ext cx="11158329" cy="1815882"/>
          </a:xfrm>
          <a:prstGeom prst="rect">
            <a:avLst/>
          </a:prstGeom>
          <a:noFill/>
        </p:spPr>
        <p:txBody>
          <a:bodyPr wrap="square">
            <a:spAutoFit/>
          </a:bodyPr>
          <a:lstStyle/>
          <a:p>
            <a:pPr algn="just"/>
            <a:r>
              <a:rPr lang="pt-BR" sz="2800" dirty="0"/>
              <a:t>Negociação do dia cortado em função da Paralisação dos servidores no dia 10 de março de 2022, evitando maiores prejuízos na carreira dos servidores. Em todas administrações anteriores foram acordados dias referente greves e ou paralisações.</a:t>
            </a:r>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7" name="CaixaDeTexto 6"/>
          <p:cNvSpPr txBox="1"/>
          <p:nvPr/>
        </p:nvSpPr>
        <p:spPr>
          <a:xfrm>
            <a:off x="-140805" y="145099"/>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ECONÔMICAS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ítulo 5"/>
          <p:cNvSpPr>
            <a:spLocks noGrp="1"/>
          </p:cNvSpPr>
          <p:nvPr>
            <p:ph type="title"/>
          </p:nvPr>
        </p:nvSpPr>
        <p:spPr>
          <a:xfrm>
            <a:off x="202095" y="1041502"/>
            <a:ext cx="10515600" cy="1325563"/>
          </a:xfrm>
        </p:spPr>
        <p:txBody>
          <a:bodyPr/>
          <a:lstStyle/>
          <a:p>
            <a:r>
              <a:rPr lang="pt-BR" b="1" dirty="0">
                <a:solidFill>
                  <a:srgbClr val="002060"/>
                </a:solidFill>
                <a:latin typeface="+mn-lt"/>
              </a:rPr>
              <a:t>Cláusula 01ª – RECOMPOSIÇÃO SALARIAL </a:t>
            </a:r>
            <a:endParaRPr lang="pt-BR" b="1" dirty="0">
              <a:solidFill>
                <a:srgbClr val="002060"/>
              </a:solidFill>
              <a:latin typeface="+mn-lt"/>
            </a:endParaRPr>
          </a:p>
        </p:txBody>
      </p:sp>
      <p:sp>
        <p:nvSpPr>
          <p:cNvPr id="10" name="CaixaDeTexto 9"/>
          <p:cNvSpPr txBox="1"/>
          <p:nvPr/>
        </p:nvSpPr>
        <p:spPr>
          <a:xfrm>
            <a:off x="371060" y="2423277"/>
            <a:ext cx="11357113" cy="3539430"/>
          </a:xfrm>
          <a:prstGeom prst="rect">
            <a:avLst/>
          </a:prstGeom>
          <a:noFill/>
        </p:spPr>
        <p:txBody>
          <a:bodyPr wrap="square">
            <a:spAutoFit/>
          </a:bodyPr>
          <a:lstStyle/>
          <a:p>
            <a:pPr algn="just"/>
            <a:r>
              <a:rPr lang="pt-BR" sz="3200" dirty="0"/>
              <a:t>Garantia da recomposição salarial prevista no art. 7º, IV, da CF/88 conforme variação inflacionária acumulada em 12 meses </a:t>
            </a:r>
            <a:r>
              <a:rPr lang="pt-BR" sz="3200" b="1" dirty="0">
                <a:solidFill>
                  <a:srgbClr val="FF0000"/>
                </a:solidFill>
              </a:rPr>
              <a:t>(Janeiro a Dezembro/2022) + 1,52% restantes referente 2020</a:t>
            </a:r>
            <a:r>
              <a:rPr lang="pt-BR" sz="3200" dirty="0"/>
              <a:t>, com reajuste sendo implementado a partir de 1º de janeiro de 2023 - data base da categoria, independentemente da data de envio do projeto de lei de autoria do Executivo à Câmara Municipal, gerando, inclusive, efeitos patrimoniais retroativos.</a:t>
            </a:r>
            <a:endParaRPr lang="pt-B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aixaDeTexto 4"/>
          <p:cNvSpPr txBox="1"/>
          <p:nvPr/>
        </p:nvSpPr>
        <p:spPr>
          <a:xfrm>
            <a:off x="384315" y="1267744"/>
            <a:ext cx="11304102" cy="1569660"/>
          </a:xfrm>
          <a:prstGeom prst="rect">
            <a:avLst/>
          </a:prstGeom>
          <a:noFill/>
        </p:spPr>
        <p:txBody>
          <a:bodyPr wrap="square">
            <a:spAutoFit/>
          </a:bodyPr>
          <a:lstStyle/>
          <a:p>
            <a:pPr algn="just"/>
            <a:r>
              <a:rPr lang="pt-BR" sz="3200" b="1" dirty="0">
                <a:solidFill>
                  <a:srgbClr val="002060"/>
                </a:solidFill>
              </a:rPr>
              <a:t>Cláusula 18ª – ATENDIMENTO ÀS PROPOSTAS ENCAMINHADAS PELO SINDICATO NA REVISÃO DA LC 170/2014 – (293/2022)  e  LC 204/2015 – (294/2022)</a:t>
            </a:r>
            <a:endParaRPr lang="pt-BR" sz="3200" b="1" dirty="0">
              <a:solidFill>
                <a:srgbClr val="002060"/>
              </a:solidFill>
            </a:endParaRPr>
          </a:p>
        </p:txBody>
      </p:sp>
      <p:sp>
        <p:nvSpPr>
          <p:cNvPr id="9" name="CaixaDeTexto 8"/>
          <p:cNvSpPr txBox="1"/>
          <p:nvPr/>
        </p:nvSpPr>
        <p:spPr>
          <a:xfrm>
            <a:off x="503583" y="3584122"/>
            <a:ext cx="11065565" cy="1815882"/>
          </a:xfrm>
          <a:prstGeom prst="rect">
            <a:avLst/>
          </a:prstGeom>
          <a:noFill/>
        </p:spPr>
        <p:txBody>
          <a:bodyPr wrap="square">
            <a:spAutoFit/>
          </a:bodyPr>
          <a:lstStyle/>
          <a:p>
            <a:pPr algn="just"/>
            <a:r>
              <a:rPr lang="pt-BR" sz="2800" dirty="0"/>
              <a:t>18.1 – Alteração no Art. 23 da Lei Complementar 293/2022 - Fica limitado a 40 (quarenta) o número total de níveis de vencimento concedidos ou que venham a ser concedidos ao servidor, na carreira, por efeito de qualificação ou titulação, adquiridos após a investidura no cargo de provimento efetivo. </a:t>
            </a:r>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aixaDeTexto 4"/>
          <p:cNvSpPr txBox="1"/>
          <p:nvPr/>
        </p:nvSpPr>
        <p:spPr>
          <a:xfrm>
            <a:off x="278296" y="1528106"/>
            <a:ext cx="11171582" cy="2092881"/>
          </a:xfrm>
          <a:prstGeom prst="rect">
            <a:avLst/>
          </a:prstGeom>
          <a:noFill/>
        </p:spPr>
        <p:txBody>
          <a:bodyPr wrap="square">
            <a:spAutoFit/>
          </a:bodyPr>
          <a:lstStyle/>
          <a:p>
            <a:pPr algn="just"/>
            <a:r>
              <a:rPr lang="pt-BR" sz="2800" dirty="0"/>
              <a:t>18.2 -  Alteração no Art. 23 da Lei Complementar 293/2022 A avaliação dos critérios será realizada pelo próprio servidor, por sua chefia imediata e por um colega de trabalho, de idêntica lotação, e preferencialmente titular do cargo efetivo, escolhido pelo colega.</a:t>
            </a:r>
            <a:endParaRPr lang="pt-BR" sz="2800" dirty="0"/>
          </a:p>
          <a:p>
            <a:endParaRPr lang="pt-BR" dirty="0"/>
          </a:p>
        </p:txBody>
      </p:sp>
      <p:sp>
        <p:nvSpPr>
          <p:cNvPr id="9" name="CaixaDeTexto 8"/>
          <p:cNvSpPr txBox="1"/>
          <p:nvPr/>
        </p:nvSpPr>
        <p:spPr>
          <a:xfrm>
            <a:off x="278296" y="3963514"/>
            <a:ext cx="11264348" cy="2246769"/>
          </a:xfrm>
          <a:prstGeom prst="rect">
            <a:avLst/>
          </a:prstGeom>
          <a:noFill/>
        </p:spPr>
        <p:txBody>
          <a:bodyPr wrap="square">
            <a:spAutoFit/>
          </a:bodyPr>
          <a:lstStyle/>
          <a:p>
            <a:pPr algn="just"/>
            <a:r>
              <a:rPr lang="pt-BR" sz="2800" dirty="0"/>
              <a:t>18.3 – Alteração no Inciso V, Art. 23 da Lei Complementar 293/2022 - Três níveis na tabela salarial para pós-graduação lato sensu e/ou especialização cuja carga horária mínima seja de 360 (trezentos e sessenta horas), limitando-se a 01 (um) título a cada período de 02 (dois) anos para efeitos do presente benefício, até o limite de 05 (cinco) concessões;</a:t>
            </a:r>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aixaDeTexto 4"/>
          <p:cNvSpPr txBox="1"/>
          <p:nvPr/>
        </p:nvSpPr>
        <p:spPr>
          <a:xfrm>
            <a:off x="258417" y="4455517"/>
            <a:ext cx="11675165" cy="1815882"/>
          </a:xfrm>
          <a:prstGeom prst="rect">
            <a:avLst/>
          </a:prstGeom>
          <a:noFill/>
        </p:spPr>
        <p:txBody>
          <a:bodyPr wrap="square">
            <a:spAutoFit/>
          </a:bodyPr>
          <a:lstStyle/>
          <a:p>
            <a:pPr algn="just"/>
            <a:r>
              <a:rPr lang="pt-BR" sz="2800" dirty="0">
                <a:solidFill>
                  <a:srgbClr val="002060"/>
                </a:solidFill>
              </a:rPr>
              <a:t>Os servidores que já tenham protocolado título de Mestrado ou Doutorado com deferimento, deverão ter seus vencimentos corrigidos, com a aplicação do reajuste constantes nos incisos VI e VII, a partir do vencimento base, desde que ingressem com requerimento junto ao DRH. </a:t>
            </a:r>
            <a:endParaRPr lang="pt-BR" sz="2800" dirty="0">
              <a:solidFill>
                <a:srgbClr val="002060"/>
              </a:solidFill>
            </a:endParaRPr>
          </a:p>
        </p:txBody>
      </p:sp>
      <p:sp>
        <p:nvSpPr>
          <p:cNvPr id="9" name="CaixaDeTexto 8"/>
          <p:cNvSpPr txBox="1"/>
          <p:nvPr/>
        </p:nvSpPr>
        <p:spPr>
          <a:xfrm>
            <a:off x="382655" y="1455790"/>
            <a:ext cx="11158330" cy="2677656"/>
          </a:xfrm>
          <a:prstGeom prst="rect">
            <a:avLst/>
          </a:prstGeom>
          <a:noFill/>
        </p:spPr>
        <p:txBody>
          <a:bodyPr wrap="square">
            <a:spAutoFit/>
          </a:bodyPr>
          <a:lstStyle/>
          <a:p>
            <a:pPr algn="just"/>
            <a:r>
              <a:rPr lang="pt-BR" sz="2800" dirty="0"/>
              <a:t>18.4 – Acrescenta na lei Complementar 204/15 - Para o título de Mestrado, será aplicado o reajuste de 20% sobre o vencimento base do servidor, limitando-se o referido título a 01 (um) para efeitos do presente benefício;</a:t>
            </a:r>
            <a:endParaRPr lang="pt-BR" sz="2800" dirty="0"/>
          </a:p>
          <a:p>
            <a:pPr algn="just"/>
            <a:r>
              <a:rPr lang="pt-BR" sz="2800" dirty="0"/>
              <a:t>Para o título de Doutorado, será aplicado o reajuste de 30% sobre o vencimento base do servidor, limitando-se o referido título a 01 (um) para efeitos do presente benefício;</a:t>
            </a:r>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 calcmode="lin" valueType="num">
                                      <p:cBhvr additive="base">
                                        <p:cTn id="1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aixaDeTexto 4"/>
          <p:cNvSpPr txBox="1"/>
          <p:nvPr/>
        </p:nvSpPr>
        <p:spPr>
          <a:xfrm>
            <a:off x="318054" y="2021623"/>
            <a:ext cx="10787268" cy="1815882"/>
          </a:xfrm>
          <a:prstGeom prst="rect">
            <a:avLst/>
          </a:prstGeom>
          <a:noFill/>
        </p:spPr>
        <p:txBody>
          <a:bodyPr wrap="square">
            <a:spAutoFit/>
          </a:bodyPr>
          <a:lstStyle/>
          <a:p>
            <a:pPr algn="just"/>
            <a:r>
              <a:rPr lang="pt-BR" sz="2800" dirty="0"/>
              <a:t>18.5 - Alterar na Lei Complementar n° 204/2015, que além das ausências ao serviço previstas no art. 156, são consideradas como de efetivo exercício os afastamentos em virtude de: (...) III – Licença: (...)  c) para o desempenho de mandato classista; (...) g) para atividade Política.</a:t>
            </a:r>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aixaDeTexto 4"/>
          <p:cNvSpPr txBox="1"/>
          <p:nvPr/>
        </p:nvSpPr>
        <p:spPr>
          <a:xfrm>
            <a:off x="477078" y="1489108"/>
            <a:ext cx="11025809" cy="1077218"/>
          </a:xfrm>
          <a:prstGeom prst="rect">
            <a:avLst/>
          </a:prstGeom>
          <a:noFill/>
        </p:spPr>
        <p:txBody>
          <a:bodyPr wrap="square">
            <a:spAutoFit/>
          </a:bodyPr>
          <a:lstStyle/>
          <a:p>
            <a:pPr algn="just"/>
            <a:r>
              <a:rPr lang="pt-BR" sz="3200" b="1" dirty="0">
                <a:solidFill>
                  <a:srgbClr val="002060"/>
                </a:solidFill>
              </a:rPr>
              <a:t>Cláusula 19ª - IMPLEMENTAÇÃO DA INDENIZAÇÃO DE TRANSPORTE PREVISTA NO ESTATUTO </a:t>
            </a:r>
            <a:endParaRPr lang="pt-BR" sz="3200" b="1" dirty="0">
              <a:solidFill>
                <a:srgbClr val="002060"/>
              </a:solidFill>
            </a:endParaRPr>
          </a:p>
        </p:txBody>
      </p:sp>
      <p:sp>
        <p:nvSpPr>
          <p:cNvPr id="9" name="CaixaDeTexto 8"/>
          <p:cNvSpPr txBox="1"/>
          <p:nvPr/>
        </p:nvSpPr>
        <p:spPr>
          <a:xfrm>
            <a:off x="528429" y="2931363"/>
            <a:ext cx="10866783" cy="2092881"/>
          </a:xfrm>
          <a:prstGeom prst="rect">
            <a:avLst/>
          </a:prstGeom>
          <a:noFill/>
        </p:spPr>
        <p:txBody>
          <a:bodyPr wrap="square">
            <a:spAutoFit/>
          </a:bodyPr>
          <a:lstStyle/>
          <a:p>
            <a:pPr algn="just"/>
            <a:r>
              <a:rPr lang="pt-BR" sz="2800" dirty="0"/>
              <a:t>Que seja feita a implementação da Indenização de transporte prevista no Estatuto dos servidores, àqueles que utilizam seus veículos para participação de reuniões a serviço do Município, bem como fiscalizações e outros trabalhos. </a:t>
            </a:r>
            <a:endParaRPr lang="pt-BR" sz="2800" dirty="0"/>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p:cTn id="7" dur="1000" fill="hold"/>
                                        <p:tgtEl>
                                          <p:spTgt spid="9">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9">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9">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aixaDeTexto 4"/>
          <p:cNvSpPr txBox="1"/>
          <p:nvPr/>
        </p:nvSpPr>
        <p:spPr>
          <a:xfrm>
            <a:off x="397565" y="1446888"/>
            <a:ext cx="11052313" cy="584775"/>
          </a:xfrm>
          <a:prstGeom prst="rect">
            <a:avLst/>
          </a:prstGeom>
          <a:noFill/>
        </p:spPr>
        <p:txBody>
          <a:bodyPr wrap="square">
            <a:spAutoFit/>
          </a:bodyPr>
          <a:lstStyle/>
          <a:p>
            <a:pPr algn="just"/>
            <a:r>
              <a:rPr lang="pt-BR" sz="3200" b="1" dirty="0">
                <a:solidFill>
                  <a:srgbClr val="002060"/>
                </a:solidFill>
              </a:rPr>
              <a:t>Cláusula 20ª – APLICAÇÃO PISO NACIONAL DA ENFERMAGEM</a:t>
            </a:r>
            <a:endParaRPr lang="pt-BR" sz="3200" b="1" dirty="0">
              <a:solidFill>
                <a:srgbClr val="002060"/>
              </a:solidFill>
            </a:endParaRPr>
          </a:p>
        </p:txBody>
      </p:sp>
      <p:sp>
        <p:nvSpPr>
          <p:cNvPr id="9" name="CaixaDeTexto 8"/>
          <p:cNvSpPr txBox="1"/>
          <p:nvPr/>
        </p:nvSpPr>
        <p:spPr>
          <a:xfrm>
            <a:off x="397564" y="2887344"/>
            <a:ext cx="11052313" cy="1815882"/>
          </a:xfrm>
          <a:prstGeom prst="rect">
            <a:avLst/>
          </a:prstGeom>
          <a:noFill/>
        </p:spPr>
        <p:txBody>
          <a:bodyPr wrap="square">
            <a:spAutoFit/>
          </a:bodyPr>
          <a:lstStyle/>
          <a:p>
            <a:pPr algn="just"/>
            <a:r>
              <a:rPr lang="pt-BR" sz="2800" dirty="0"/>
              <a:t>Aplicação imediata do Piso da Enfermagem, conforme determina Lei 14.434, de agosto de 2022, que estipula o pagamento de ao menos R$ 4.750,00 para Enfermeiros(as), R$ 3.325,00 para Técnicos de Enfermagem e R$ 2.375,00 para Auxiliares de Enfermagem e Parteiras. </a:t>
            </a:r>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aixaDeTexto 4"/>
          <p:cNvSpPr txBox="1"/>
          <p:nvPr/>
        </p:nvSpPr>
        <p:spPr>
          <a:xfrm>
            <a:off x="291547" y="1300226"/>
            <a:ext cx="9250017" cy="923330"/>
          </a:xfrm>
          <a:prstGeom prst="rect">
            <a:avLst/>
          </a:prstGeom>
          <a:noFill/>
        </p:spPr>
        <p:txBody>
          <a:bodyPr wrap="square">
            <a:spAutoFit/>
          </a:bodyPr>
          <a:lstStyle/>
          <a:p>
            <a:r>
              <a:rPr lang="pt-BR" sz="3600" b="1" dirty="0">
                <a:solidFill>
                  <a:srgbClr val="002060"/>
                </a:solidFill>
              </a:rPr>
              <a:t>Cláusula 21 ª - CAPS AD 24 horas</a:t>
            </a:r>
            <a:endParaRPr lang="pt-BR" sz="3600" b="1" dirty="0">
              <a:solidFill>
                <a:srgbClr val="002060"/>
              </a:solidFill>
            </a:endParaRPr>
          </a:p>
          <a:p>
            <a:endParaRPr lang="pt-BR" dirty="0"/>
          </a:p>
        </p:txBody>
      </p:sp>
      <p:sp>
        <p:nvSpPr>
          <p:cNvPr id="9" name="CaixaDeTexto 8"/>
          <p:cNvSpPr txBox="1"/>
          <p:nvPr/>
        </p:nvSpPr>
        <p:spPr>
          <a:xfrm>
            <a:off x="331307" y="2351782"/>
            <a:ext cx="10919790" cy="1077218"/>
          </a:xfrm>
          <a:prstGeom prst="rect">
            <a:avLst/>
          </a:prstGeom>
          <a:noFill/>
        </p:spPr>
        <p:txBody>
          <a:bodyPr wrap="square">
            <a:spAutoFit/>
          </a:bodyPr>
          <a:lstStyle/>
          <a:p>
            <a:r>
              <a:rPr lang="pt-BR" sz="3200" dirty="0"/>
              <a:t>Garantia de funcionamento regular permanente do CAPS AD em 24 horas.</a:t>
            </a:r>
            <a:endParaRPr lang="pt-BR" sz="3200" dirty="0"/>
          </a:p>
        </p:txBody>
      </p:sp>
      <p:sp>
        <p:nvSpPr>
          <p:cNvPr id="11" name="CaixaDeTexto 10"/>
          <p:cNvSpPr txBox="1"/>
          <p:nvPr/>
        </p:nvSpPr>
        <p:spPr>
          <a:xfrm>
            <a:off x="331307" y="3676393"/>
            <a:ext cx="11330606" cy="1354217"/>
          </a:xfrm>
          <a:prstGeom prst="rect">
            <a:avLst/>
          </a:prstGeom>
          <a:noFill/>
        </p:spPr>
        <p:txBody>
          <a:bodyPr wrap="square">
            <a:spAutoFit/>
          </a:bodyPr>
          <a:lstStyle/>
          <a:p>
            <a:pPr algn="just"/>
            <a:r>
              <a:rPr lang="pt-BR" sz="3200" b="1" dirty="0">
                <a:solidFill>
                  <a:srgbClr val="002060"/>
                </a:solidFill>
              </a:rPr>
              <a:t>Cláusula 22ª – RADIOLOGIA, PSICOLOGIA, FISIOTERAPIA, ODONTOLOGIA </a:t>
            </a:r>
            <a:endParaRPr lang="pt-BR" sz="3200" b="1" dirty="0">
              <a:solidFill>
                <a:srgbClr val="002060"/>
              </a:solidFill>
            </a:endParaRPr>
          </a:p>
          <a:p>
            <a:endParaRPr lang="pt-BR" dirty="0"/>
          </a:p>
        </p:txBody>
      </p:sp>
      <p:sp>
        <p:nvSpPr>
          <p:cNvPr id="13" name="CaixaDeTexto 12"/>
          <p:cNvSpPr txBox="1"/>
          <p:nvPr/>
        </p:nvSpPr>
        <p:spPr>
          <a:xfrm>
            <a:off x="437324" y="5064094"/>
            <a:ext cx="11118571" cy="1384995"/>
          </a:xfrm>
          <a:prstGeom prst="rect">
            <a:avLst/>
          </a:prstGeom>
          <a:noFill/>
        </p:spPr>
        <p:txBody>
          <a:bodyPr wrap="square">
            <a:spAutoFit/>
          </a:bodyPr>
          <a:lstStyle/>
          <a:p>
            <a:pPr algn="just"/>
            <a:r>
              <a:rPr lang="pt-BR" sz="2800" dirty="0"/>
              <a:t>Garantir reajuste salarial dos servidores que atuam no serviço de Radiologia, Psicologia, Fisioterapia, Odontologia e outros cargos da Secretaria Municipal de Saúde.</a:t>
            </a:r>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p:cTn id="7" dur="1000" fill="hold"/>
                                        <p:tgtEl>
                                          <p:spTgt spid="9">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9">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9">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9">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p:cTn id="15" dur="1000" fill="hold"/>
                                        <p:tgtEl>
                                          <p:spTgt spid="13"/>
                                        </p:tgtEl>
                                        <p:attrNameLst>
                                          <p:attrName>ppt_w</p:attrName>
                                        </p:attrNameLst>
                                      </p:cBhvr>
                                      <p:tavLst>
                                        <p:tav tm="0">
                                          <p:val>
                                            <p:fltVal val="0"/>
                                          </p:val>
                                        </p:tav>
                                        <p:tav tm="100000">
                                          <p:val>
                                            <p:strVal val="#ppt_w"/>
                                          </p:val>
                                        </p:tav>
                                      </p:tavLst>
                                    </p:anim>
                                    <p:anim calcmode="lin" valueType="num">
                                      <p:cBhvr>
                                        <p:cTn id="16" dur="1000" fill="hold"/>
                                        <p:tgtEl>
                                          <p:spTgt spid="13"/>
                                        </p:tgtEl>
                                        <p:attrNameLst>
                                          <p:attrName>ppt_h</p:attrName>
                                        </p:attrNameLst>
                                      </p:cBhvr>
                                      <p:tavLst>
                                        <p:tav tm="0">
                                          <p:val>
                                            <p:fltVal val="0"/>
                                          </p:val>
                                        </p:tav>
                                        <p:tav tm="100000">
                                          <p:val>
                                            <p:strVal val="#ppt_h"/>
                                          </p:val>
                                        </p:tav>
                                      </p:tavLst>
                                    </p:anim>
                                    <p:anim calcmode="lin" valueType="num">
                                      <p:cBhvr>
                                        <p:cTn id="17" dur="1000" fill="hold"/>
                                        <p:tgtEl>
                                          <p:spTgt spid="13"/>
                                        </p:tgtEl>
                                        <p:attrNameLst>
                                          <p:attrName>style.rotation</p:attrName>
                                        </p:attrNameLst>
                                      </p:cBhvr>
                                      <p:tavLst>
                                        <p:tav tm="0">
                                          <p:val>
                                            <p:fltVal val="90"/>
                                          </p:val>
                                        </p:tav>
                                        <p:tav tm="100000">
                                          <p:val>
                                            <p:fltVal val="0"/>
                                          </p:val>
                                        </p:tav>
                                      </p:tavLst>
                                    </p:anim>
                                    <p:animEffect transition="in" filter="fade">
                                      <p:cBhvr>
                                        <p:cTn id="18"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aixaDeTexto 4"/>
          <p:cNvSpPr txBox="1"/>
          <p:nvPr/>
        </p:nvSpPr>
        <p:spPr>
          <a:xfrm>
            <a:off x="344557" y="1537072"/>
            <a:ext cx="11171582" cy="1477328"/>
          </a:xfrm>
          <a:prstGeom prst="rect">
            <a:avLst/>
          </a:prstGeom>
          <a:noFill/>
        </p:spPr>
        <p:txBody>
          <a:bodyPr wrap="square">
            <a:spAutoFit/>
          </a:bodyPr>
          <a:lstStyle/>
          <a:p>
            <a:pPr algn="just"/>
            <a:r>
              <a:rPr lang="pt-BR" sz="3600" b="1" dirty="0">
                <a:solidFill>
                  <a:srgbClr val="002060"/>
                </a:solidFill>
              </a:rPr>
              <a:t>Cláusula 23ª – MÁQUINA DE PONTO DO HOSPITAL MUNICIPAL</a:t>
            </a:r>
            <a:endParaRPr lang="pt-BR" sz="3600" b="1" dirty="0">
              <a:solidFill>
                <a:srgbClr val="002060"/>
              </a:solidFill>
            </a:endParaRPr>
          </a:p>
          <a:p>
            <a:endParaRPr lang="pt-BR" dirty="0"/>
          </a:p>
        </p:txBody>
      </p:sp>
      <p:sp>
        <p:nvSpPr>
          <p:cNvPr id="9" name="CaixaDeTexto 8"/>
          <p:cNvSpPr txBox="1"/>
          <p:nvPr/>
        </p:nvSpPr>
        <p:spPr>
          <a:xfrm>
            <a:off x="344557" y="3014400"/>
            <a:ext cx="11264347" cy="954107"/>
          </a:xfrm>
          <a:prstGeom prst="rect">
            <a:avLst/>
          </a:prstGeom>
          <a:noFill/>
        </p:spPr>
        <p:txBody>
          <a:bodyPr wrap="square">
            <a:spAutoFit/>
          </a:bodyPr>
          <a:lstStyle/>
          <a:p>
            <a:pPr algn="just"/>
            <a:r>
              <a:rPr lang="pt-BR" sz="2800" dirty="0"/>
              <a:t>Adquirir mais máquinas de ponto para registro e entrada e saída dos funcionários do Hospital Municipal.</a:t>
            </a:r>
            <a:endParaRPr lang="pt-BR" sz="2800" dirty="0"/>
          </a:p>
        </p:txBody>
      </p:sp>
      <p:sp>
        <p:nvSpPr>
          <p:cNvPr id="11" name="CaixaDeTexto 10"/>
          <p:cNvSpPr txBox="1"/>
          <p:nvPr/>
        </p:nvSpPr>
        <p:spPr>
          <a:xfrm>
            <a:off x="344557" y="4269313"/>
            <a:ext cx="6175512" cy="584775"/>
          </a:xfrm>
          <a:prstGeom prst="rect">
            <a:avLst/>
          </a:prstGeom>
          <a:noFill/>
        </p:spPr>
        <p:txBody>
          <a:bodyPr wrap="square">
            <a:spAutoFit/>
          </a:bodyPr>
          <a:lstStyle/>
          <a:p>
            <a:r>
              <a:rPr lang="pt-BR" sz="3200" b="1" dirty="0">
                <a:solidFill>
                  <a:srgbClr val="002060"/>
                </a:solidFill>
              </a:rPr>
              <a:t>Cláusula 24ª - CONCURSO PÚBLICO </a:t>
            </a:r>
            <a:endParaRPr lang="pt-BR" sz="3200" b="1" dirty="0">
              <a:solidFill>
                <a:srgbClr val="002060"/>
              </a:solidFill>
            </a:endParaRPr>
          </a:p>
        </p:txBody>
      </p:sp>
      <p:sp>
        <p:nvSpPr>
          <p:cNvPr id="13" name="CaixaDeTexto 12"/>
          <p:cNvSpPr txBox="1"/>
          <p:nvPr/>
        </p:nvSpPr>
        <p:spPr>
          <a:xfrm>
            <a:off x="503583" y="5231642"/>
            <a:ext cx="11012556" cy="523220"/>
          </a:xfrm>
          <a:prstGeom prst="rect">
            <a:avLst/>
          </a:prstGeom>
          <a:noFill/>
        </p:spPr>
        <p:txBody>
          <a:bodyPr wrap="square">
            <a:spAutoFit/>
          </a:bodyPr>
          <a:lstStyle/>
          <a:p>
            <a:r>
              <a:rPr lang="pt-BR" sz="2800" dirty="0"/>
              <a:t>Que seja autorizado abertura de novo concurso público no SAAE.</a:t>
            </a:r>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p:cTn id="15" dur="1000" fill="hold"/>
                                        <p:tgtEl>
                                          <p:spTgt spid="13"/>
                                        </p:tgtEl>
                                        <p:attrNameLst>
                                          <p:attrName>ppt_w</p:attrName>
                                        </p:attrNameLst>
                                      </p:cBhvr>
                                      <p:tavLst>
                                        <p:tav tm="0">
                                          <p:val>
                                            <p:fltVal val="0"/>
                                          </p:val>
                                        </p:tav>
                                        <p:tav tm="100000">
                                          <p:val>
                                            <p:strVal val="#ppt_w"/>
                                          </p:val>
                                        </p:tav>
                                      </p:tavLst>
                                    </p:anim>
                                    <p:anim calcmode="lin" valueType="num">
                                      <p:cBhvr>
                                        <p:cTn id="16" dur="1000" fill="hold"/>
                                        <p:tgtEl>
                                          <p:spTgt spid="13"/>
                                        </p:tgtEl>
                                        <p:attrNameLst>
                                          <p:attrName>ppt_h</p:attrName>
                                        </p:attrNameLst>
                                      </p:cBhvr>
                                      <p:tavLst>
                                        <p:tav tm="0">
                                          <p:val>
                                            <p:fltVal val="0"/>
                                          </p:val>
                                        </p:tav>
                                        <p:tav tm="100000">
                                          <p:val>
                                            <p:strVal val="#ppt_h"/>
                                          </p:val>
                                        </p:tav>
                                      </p:tavLst>
                                    </p:anim>
                                    <p:anim calcmode="lin" valueType="num">
                                      <p:cBhvr>
                                        <p:cTn id="17" dur="1000" fill="hold"/>
                                        <p:tgtEl>
                                          <p:spTgt spid="13"/>
                                        </p:tgtEl>
                                        <p:attrNameLst>
                                          <p:attrName>style.rotation</p:attrName>
                                        </p:attrNameLst>
                                      </p:cBhvr>
                                      <p:tavLst>
                                        <p:tav tm="0">
                                          <p:val>
                                            <p:fltVal val="90"/>
                                          </p:val>
                                        </p:tav>
                                        <p:tav tm="100000">
                                          <p:val>
                                            <p:fltVal val="0"/>
                                          </p:val>
                                        </p:tav>
                                      </p:tavLst>
                                    </p:anim>
                                    <p:animEffect transition="in" filter="fade">
                                      <p:cBhvr>
                                        <p:cTn id="18"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aixaDeTexto 4"/>
          <p:cNvSpPr txBox="1"/>
          <p:nvPr/>
        </p:nvSpPr>
        <p:spPr>
          <a:xfrm>
            <a:off x="304802" y="1432748"/>
            <a:ext cx="10946295" cy="1200329"/>
          </a:xfrm>
          <a:prstGeom prst="rect">
            <a:avLst/>
          </a:prstGeom>
          <a:noFill/>
        </p:spPr>
        <p:txBody>
          <a:bodyPr wrap="square">
            <a:spAutoFit/>
          </a:bodyPr>
          <a:lstStyle/>
          <a:p>
            <a:r>
              <a:rPr lang="pt-BR" sz="3600" b="1" dirty="0">
                <a:solidFill>
                  <a:srgbClr val="002060"/>
                </a:solidFill>
              </a:rPr>
              <a:t>Cláusula 25ª - PROGRESSÃO POR CURSO QUALIFICAÇÃO E ESCOLARIDADE</a:t>
            </a:r>
            <a:endParaRPr lang="pt-BR" sz="3600" b="1" dirty="0">
              <a:solidFill>
                <a:srgbClr val="002060"/>
              </a:solidFill>
            </a:endParaRPr>
          </a:p>
        </p:txBody>
      </p:sp>
      <p:sp>
        <p:nvSpPr>
          <p:cNvPr id="9" name="CaixaDeTexto 8"/>
          <p:cNvSpPr txBox="1"/>
          <p:nvPr/>
        </p:nvSpPr>
        <p:spPr>
          <a:xfrm>
            <a:off x="477079" y="3107477"/>
            <a:ext cx="10774017" cy="2246769"/>
          </a:xfrm>
          <a:prstGeom prst="rect">
            <a:avLst/>
          </a:prstGeom>
          <a:noFill/>
        </p:spPr>
        <p:txBody>
          <a:bodyPr wrap="square">
            <a:spAutoFit/>
          </a:bodyPr>
          <a:lstStyle/>
          <a:p>
            <a:pPr algn="just"/>
            <a:r>
              <a:rPr lang="pt-BR" sz="2800" dirty="0"/>
              <a:t>Que seja alterada a Lei Complementar nº 171/2014,  permitindo progressão aos servidores do SAAE com um ou dois graus sobre vencimento do cargo a cada período de um ano, que concluírem curso de treinamento, qualificação ou aperfeiçoamento com duas qualificações por ano. Que seja concedida promoção por escolaridade adicional</a:t>
            </a:r>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aixaDeTexto 4"/>
          <p:cNvSpPr txBox="1"/>
          <p:nvPr/>
        </p:nvSpPr>
        <p:spPr>
          <a:xfrm>
            <a:off x="450576" y="1353235"/>
            <a:ext cx="11383615" cy="584775"/>
          </a:xfrm>
          <a:prstGeom prst="rect">
            <a:avLst/>
          </a:prstGeom>
          <a:noFill/>
        </p:spPr>
        <p:txBody>
          <a:bodyPr wrap="square">
            <a:spAutoFit/>
          </a:bodyPr>
          <a:lstStyle/>
          <a:p>
            <a:r>
              <a:rPr lang="pt-BR" sz="3200" b="1" dirty="0">
                <a:solidFill>
                  <a:srgbClr val="002060"/>
                </a:solidFill>
              </a:rPr>
              <a:t>Cláusula 26ª - GRATIFICAÇÃO PARA SUPERVISOR DE TURMA - GST</a:t>
            </a:r>
            <a:endParaRPr lang="pt-BR" sz="3200" b="1" dirty="0">
              <a:solidFill>
                <a:srgbClr val="002060"/>
              </a:solidFill>
            </a:endParaRPr>
          </a:p>
        </p:txBody>
      </p:sp>
      <p:sp>
        <p:nvSpPr>
          <p:cNvPr id="9" name="CaixaDeTexto 8"/>
          <p:cNvSpPr txBox="1"/>
          <p:nvPr/>
        </p:nvSpPr>
        <p:spPr>
          <a:xfrm>
            <a:off x="457201" y="2417338"/>
            <a:ext cx="11277597" cy="954107"/>
          </a:xfrm>
          <a:prstGeom prst="rect">
            <a:avLst/>
          </a:prstGeom>
          <a:noFill/>
        </p:spPr>
        <p:txBody>
          <a:bodyPr wrap="square">
            <a:spAutoFit/>
          </a:bodyPr>
          <a:lstStyle/>
          <a:p>
            <a:pPr algn="just"/>
            <a:r>
              <a:rPr lang="pt-BR" sz="2800" dirty="0"/>
              <a:t>Que seja alterado Lei Complementar nº 171/2014 criando gratificações para Supervisor de Turma.</a:t>
            </a:r>
            <a:endParaRPr lang="pt-BR" sz="2800" dirty="0"/>
          </a:p>
        </p:txBody>
      </p:sp>
      <p:sp>
        <p:nvSpPr>
          <p:cNvPr id="11" name="CaixaDeTexto 10"/>
          <p:cNvSpPr txBox="1"/>
          <p:nvPr/>
        </p:nvSpPr>
        <p:spPr>
          <a:xfrm>
            <a:off x="397564" y="3634350"/>
            <a:ext cx="9899373" cy="584775"/>
          </a:xfrm>
          <a:prstGeom prst="rect">
            <a:avLst/>
          </a:prstGeom>
          <a:noFill/>
        </p:spPr>
        <p:txBody>
          <a:bodyPr wrap="square">
            <a:spAutoFit/>
          </a:bodyPr>
          <a:lstStyle/>
          <a:p>
            <a:r>
              <a:rPr lang="pt-BR" sz="3200" b="1" dirty="0">
                <a:solidFill>
                  <a:srgbClr val="002060"/>
                </a:solidFill>
              </a:rPr>
              <a:t>Cláusula 27ª - GRATIFICAÇÃO POR ESCALA - GPE</a:t>
            </a:r>
            <a:endParaRPr lang="pt-BR" sz="3200" b="1" dirty="0">
              <a:solidFill>
                <a:srgbClr val="002060"/>
              </a:solidFill>
            </a:endParaRPr>
          </a:p>
        </p:txBody>
      </p:sp>
      <p:sp>
        <p:nvSpPr>
          <p:cNvPr id="13" name="CaixaDeTexto 12"/>
          <p:cNvSpPr txBox="1"/>
          <p:nvPr/>
        </p:nvSpPr>
        <p:spPr>
          <a:xfrm>
            <a:off x="397564" y="4698453"/>
            <a:ext cx="11396869" cy="954107"/>
          </a:xfrm>
          <a:prstGeom prst="rect">
            <a:avLst/>
          </a:prstGeom>
          <a:noFill/>
        </p:spPr>
        <p:txBody>
          <a:bodyPr wrap="square">
            <a:spAutoFit/>
          </a:bodyPr>
          <a:lstStyle/>
          <a:p>
            <a:r>
              <a:rPr lang="pt-BR" sz="2800" dirty="0"/>
              <a:t>Que seja alterado Lei Complementar nº 171/2014 criando gratificações por escala - GPE que corresponderá a 15%.</a:t>
            </a:r>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p:cTn id="15" dur="1000" fill="hold"/>
                                        <p:tgtEl>
                                          <p:spTgt spid="13"/>
                                        </p:tgtEl>
                                        <p:attrNameLst>
                                          <p:attrName>ppt_w</p:attrName>
                                        </p:attrNameLst>
                                      </p:cBhvr>
                                      <p:tavLst>
                                        <p:tav tm="0">
                                          <p:val>
                                            <p:fltVal val="0"/>
                                          </p:val>
                                        </p:tav>
                                        <p:tav tm="100000">
                                          <p:val>
                                            <p:strVal val="#ppt_w"/>
                                          </p:val>
                                        </p:tav>
                                      </p:tavLst>
                                    </p:anim>
                                    <p:anim calcmode="lin" valueType="num">
                                      <p:cBhvr>
                                        <p:cTn id="16" dur="1000" fill="hold"/>
                                        <p:tgtEl>
                                          <p:spTgt spid="13"/>
                                        </p:tgtEl>
                                        <p:attrNameLst>
                                          <p:attrName>ppt_h</p:attrName>
                                        </p:attrNameLst>
                                      </p:cBhvr>
                                      <p:tavLst>
                                        <p:tav tm="0">
                                          <p:val>
                                            <p:fltVal val="0"/>
                                          </p:val>
                                        </p:tav>
                                        <p:tav tm="100000">
                                          <p:val>
                                            <p:strVal val="#ppt_h"/>
                                          </p:val>
                                        </p:tav>
                                      </p:tavLst>
                                    </p:anim>
                                    <p:anim calcmode="lin" valueType="num">
                                      <p:cBhvr>
                                        <p:cTn id="17" dur="1000" fill="hold"/>
                                        <p:tgtEl>
                                          <p:spTgt spid="13"/>
                                        </p:tgtEl>
                                        <p:attrNameLst>
                                          <p:attrName>style.rotation</p:attrName>
                                        </p:attrNameLst>
                                      </p:cBhvr>
                                      <p:tavLst>
                                        <p:tav tm="0">
                                          <p:val>
                                            <p:fltVal val="90"/>
                                          </p:val>
                                        </p:tav>
                                        <p:tav tm="100000">
                                          <p:val>
                                            <p:fltVal val="0"/>
                                          </p:val>
                                        </p:tav>
                                      </p:tavLst>
                                    </p:anim>
                                    <p:animEffect transition="in" filter="fade">
                                      <p:cBhvr>
                                        <p:cTn id="18"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9" name="CaixaDeTexto 8"/>
          <p:cNvSpPr txBox="1"/>
          <p:nvPr/>
        </p:nvSpPr>
        <p:spPr>
          <a:xfrm>
            <a:off x="-314740" y="110464"/>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ECONÔMICAS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aixaDeTexto 5"/>
          <p:cNvSpPr txBox="1"/>
          <p:nvPr/>
        </p:nvSpPr>
        <p:spPr>
          <a:xfrm>
            <a:off x="364435" y="1190349"/>
            <a:ext cx="9047922" cy="769441"/>
          </a:xfrm>
          <a:prstGeom prst="rect">
            <a:avLst/>
          </a:prstGeom>
          <a:noFill/>
        </p:spPr>
        <p:txBody>
          <a:bodyPr wrap="square">
            <a:spAutoFit/>
          </a:bodyPr>
          <a:lstStyle/>
          <a:p>
            <a:r>
              <a:rPr lang="pt-BR" sz="4400" b="1" dirty="0">
                <a:solidFill>
                  <a:srgbClr val="002060"/>
                </a:solidFill>
              </a:rPr>
              <a:t>Cláusula 02ª – 10% DE GANHO REAL</a:t>
            </a:r>
            <a:endParaRPr lang="pt-BR" sz="4400" b="1" dirty="0">
              <a:solidFill>
                <a:srgbClr val="002060"/>
              </a:solidFill>
            </a:endParaRPr>
          </a:p>
        </p:txBody>
      </p:sp>
      <p:sp>
        <p:nvSpPr>
          <p:cNvPr id="13" name="CaixaDeTexto 12"/>
          <p:cNvSpPr txBox="1"/>
          <p:nvPr/>
        </p:nvSpPr>
        <p:spPr>
          <a:xfrm>
            <a:off x="364435" y="2475792"/>
            <a:ext cx="11039061" cy="2554545"/>
          </a:xfrm>
          <a:prstGeom prst="rect">
            <a:avLst/>
          </a:prstGeom>
          <a:noFill/>
        </p:spPr>
        <p:txBody>
          <a:bodyPr wrap="square">
            <a:spAutoFit/>
          </a:bodyPr>
          <a:lstStyle/>
          <a:p>
            <a:pPr algn="just"/>
            <a:r>
              <a:rPr lang="pt-BR" sz="3200" dirty="0"/>
              <a:t>Aplicação sobre os salários reajustados pelo IPCA um </a:t>
            </a:r>
            <a:r>
              <a:rPr lang="pt-BR" sz="3200" b="1" dirty="0">
                <a:solidFill>
                  <a:srgbClr val="FF0000"/>
                </a:solidFill>
              </a:rPr>
              <a:t>aumento de 10% (dez por cento)</a:t>
            </a:r>
            <a:r>
              <a:rPr lang="pt-BR" sz="3200" dirty="0"/>
              <a:t> a título de ganho real para suprir minimamente as perdas do período como aumento da </a:t>
            </a:r>
            <a:r>
              <a:rPr lang="pt-BR" sz="3200" dirty="0">
                <a:solidFill>
                  <a:srgbClr val="FF0000"/>
                </a:solidFill>
              </a:rPr>
              <a:t>contribuição previdenciária, reajuste do PAM, custo de vida</a:t>
            </a:r>
            <a:r>
              <a:rPr lang="pt-BR" sz="3200" dirty="0"/>
              <a:t>, entre outras.</a:t>
            </a:r>
            <a:endParaRPr lang="pt-B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 calcmode="lin" valueType="num">
                                      <p:cBhvr>
                                        <p:cTn id="9" dur="1000" fill="hold"/>
                                        <p:tgtEl>
                                          <p:spTgt spid="13"/>
                                        </p:tgtEl>
                                        <p:attrNameLst>
                                          <p:attrName>style.rotation</p:attrName>
                                        </p:attrNameLst>
                                      </p:cBhvr>
                                      <p:tavLst>
                                        <p:tav tm="0">
                                          <p:val>
                                            <p:fltVal val="90"/>
                                          </p:val>
                                        </p:tav>
                                        <p:tav tm="100000">
                                          <p:val>
                                            <p:fltVal val="0"/>
                                          </p:val>
                                        </p:tav>
                                      </p:tavLst>
                                    </p:anim>
                                    <p:animEffect transition="in" filter="fade">
                                      <p:cBhvr>
                                        <p:cTn id="10"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aixaDeTexto 4"/>
          <p:cNvSpPr txBox="1"/>
          <p:nvPr/>
        </p:nvSpPr>
        <p:spPr>
          <a:xfrm>
            <a:off x="331305" y="1451977"/>
            <a:ext cx="8110330" cy="584775"/>
          </a:xfrm>
          <a:prstGeom prst="rect">
            <a:avLst/>
          </a:prstGeom>
          <a:noFill/>
        </p:spPr>
        <p:txBody>
          <a:bodyPr wrap="square">
            <a:spAutoFit/>
          </a:bodyPr>
          <a:lstStyle/>
          <a:p>
            <a:r>
              <a:rPr lang="pt-BR" sz="3200" b="1" dirty="0">
                <a:solidFill>
                  <a:srgbClr val="002060"/>
                </a:solidFill>
              </a:rPr>
              <a:t>Cláusula 28ª - GRATIFICAÇÃO ESPECIAL</a:t>
            </a:r>
            <a:endParaRPr lang="pt-BR" sz="3200" b="1" dirty="0">
              <a:solidFill>
                <a:srgbClr val="002060"/>
              </a:solidFill>
            </a:endParaRPr>
          </a:p>
        </p:txBody>
      </p:sp>
      <p:sp>
        <p:nvSpPr>
          <p:cNvPr id="9" name="CaixaDeTexto 8"/>
          <p:cNvSpPr txBox="1"/>
          <p:nvPr/>
        </p:nvSpPr>
        <p:spPr>
          <a:xfrm>
            <a:off x="331305" y="2474893"/>
            <a:ext cx="10614993" cy="954107"/>
          </a:xfrm>
          <a:prstGeom prst="rect">
            <a:avLst/>
          </a:prstGeom>
          <a:noFill/>
        </p:spPr>
        <p:txBody>
          <a:bodyPr wrap="square">
            <a:spAutoFit/>
          </a:bodyPr>
          <a:lstStyle/>
          <a:p>
            <a:pPr algn="just"/>
            <a:r>
              <a:rPr lang="pt-BR" sz="2800" dirty="0"/>
              <a:t>Que seja alterado Lei Complementar nº 171/2014 criando gratificação especial aos servidores pelo exercício de atividades em comissões. </a:t>
            </a:r>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agem 1"/>
          <p:cNvPicPr>
            <a:picLocks noChangeAspect="1"/>
          </p:cNvPicPr>
          <p:nvPr/>
        </p:nvPicPr>
        <p:blipFill>
          <a:blip r:embed="rId2"/>
          <a:stretch>
            <a:fillRect/>
          </a:stretch>
        </p:blipFill>
        <p:spPr>
          <a:xfrm>
            <a:off x="145944" y="1502216"/>
            <a:ext cx="11370025" cy="1176630"/>
          </a:xfrm>
          <a:prstGeom prst="rect">
            <a:avLst/>
          </a:prstGeom>
        </p:spPr>
      </p:pic>
      <p:sp>
        <p:nvSpPr>
          <p:cNvPr id="7" name="CaixaDeTexto 6"/>
          <p:cNvSpPr txBox="1"/>
          <p:nvPr/>
        </p:nvSpPr>
        <p:spPr>
          <a:xfrm>
            <a:off x="410817" y="2891125"/>
            <a:ext cx="10840280" cy="3046988"/>
          </a:xfrm>
          <a:prstGeom prst="rect">
            <a:avLst/>
          </a:prstGeom>
          <a:noFill/>
        </p:spPr>
        <p:txBody>
          <a:bodyPr wrap="square">
            <a:spAutoFit/>
          </a:bodyPr>
          <a:lstStyle/>
          <a:p>
            <a:pPr algn="just"/>
            <a:r>
              <a:rPr lang="pt-BR" sz="2400" dirty="0">
                <a:solidFill>
                  <a:srgbClr val="202124"/>
                </a:solidFill>
                <a:effectLst/>
                <a:latin typeface="Arial" panose="020B0604020202020204" pitchFamily="34" charset="0"/>
                <a:ea typeface="Calibri" panose="020F0502020204030204" pitchFamily="34" charset="0"/>
                <a:cs typeface="Times New Roman" panose="02020603050405020304" pitchFamily="18" charset="0"/>
              </a:rPr>
              <a:t>Que seja regulamentada a jornada de trabalho por escala dos Operadores de </a:t>
            </a:r>
            <a:r>
              <a:rPr lang="pt-BR" sz="2400" dirty="0" err="1">
                <a:solidFill>
                  <a:srgbClr val="202124"/>
                </a:solidFill>
                <a:effectLst/>
                <a:latin typeface="Arial" panose="020B0604020202020204" pitchFamily="34" charset="0"/>
                <a:ea typeface="Calibri" panose="020F0502020204030204" pitchFamily="34" charset="0"/>
                <a:cs typeface="Times New Roman" panose="02020603050405020304" pitchFamily="18" charset="0"/>
              </a:rPr>
              <a:t>ETA’s</a:t>
            </a:r>
            <a:r>
              <a:rPr lang="pt-BR" sz="2400" dirty="0">
                <a:solidFill>
                  <a:srgbClr val="202124"/>
                </a:solidFill>
                <a:effectLst/>
                <a:latin typeface="Arial" panose="020B0604020202020204" pitchFamily="34" charset="0"/>
                <a:ea typeface="Calibri" panose="020F0502020204030204" pitchFamily="34" charset="0"/>
                <a:cs typeface="Times New Roman" panose="02020603050405020304" pitchFamily="18" charset="0"/>
              </a:rPr>
              <a:t> e BOMBAS do SAAE, garantindo escalas cumprimento da jornada semanal de 40 horas, para as quais prestaram o concurso ou optaram por ocasião da edição da Lei Complementar 171/2014, em turnos de revezamento, de forma que os horários de trabalho vão se alternando dentro da mesma semana, possibilitando descansos noturnos, sem mais desgastes físicos e psicológicos, tendo em vista que os mesmos já estão acostumados, há mais de 20 anos, a laborar dessa forma.</a:t>
            </a:r>
            <a:endParaRPr lang="pt-B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aixaDeTexto 4"/>
          <p:cNvSpPr txBox="1"/>
          <p:nvPr/>
        </p:nvSpPr>
        <p:spPr>
          <a:xfrm>
            <a:off x="318053" y="1465230"/>
            <a:ext cx="10721008" cy="584775"/>
          </a:xfrm>
          <a:prstGeom prst="rect">
            <a:avLst/>
          </a:prstGeom>
          <a:noFill/>
        </p:spPr>
        <p:txBody>
          <a:bodyPr wrap="square">
            <a:spAutoFit/>
          </a:bodyPr>
          <a:lstStyle/>
          <a:p>
            <a:r>
              <a:rPr lang="pt-BR" sz="3200" b="1" dirty="0">
                <a:solidFill>
                  <a:srgbClr val="002060"/>
                </a:solidFill>
              </a:rPr>
              <a:t>Cláusula 30ª – CUMPRIMENTO PISO NACIONAL DA EDUCAÇÃO</a:t>
            </a:r>
            <a:endParaRPr lang="pt-BR" sz="3200" b="1" dirty="0">
              <a:solidFill>
                <a:srgbClr val="002060"/>
              </a:solidFill>
            </a:endParaRPr>
          </a:p>
        </p:txBody>
      </p:sp>
      <p:sp>
        <p:nvSpPr>
          <p:cNvPr id="9" name="CaixaDeTexto 8"/>
          <p:cNvSpPr txBox="1"/>
          <p:nvPr/>
        </p:nvSpPr>
        <p:spPr>
          <a:xfrm>
            <a:off x="318053" y="2714121"/>
            <a:ext cx="11052313" cy="2246769"/>
          </a:xfrm>
          <a:prstGeom prst="rect">
            <a:avLst/>
          </a:prstGeom>
          <a:noFill/>
        </p:spPr>
        <p:txBody>
          <a:bodyPr wrap="square">
            <a:spAutoFit/>
          </a:bodyPr>
          <a:lstStyle/>
          <a:p>
            <a:pPr algn="just">
              <a:spcAft>
                <a:spcPts val="1800"/>
              </a:spcAft>
            </a:pPr>
            <a:r>
              <a:rPr lang="pt-BR" sz="2800" b="1" dirty="0">
                <a:solidFill>
                  <a:srgbClr val="000000"/>
                </a:solidFill>
                <a:effectLst/>
                <a:latin typeface="Arial" panose="020B0604020202020204" pitchFamily="34" charset="0"/>
                <a:ea typeface="Times New Roman" panose="02020603050405020304" pitchFamily="18" charset="0"/>
              </a:rPr>
              <a:t>Aplicação Piso Salarial Profissional Nacional  do Magistério – Lei nº 11.738, de 16/7/2008, </a:t>
            </a:r>
            <a:r>
              <a:rPr lang="pt-BR" sz="2800" dirty="0">
                <a:solidFill>
                  <a:srgbClr val="404040"/>
                </a:solidFill>
                <a:effectLst/>
                <a:latin typeface="Arial" panose="020B0604020202020204" pitchFamily="34" charset="0"/>
                <a:ea typeface="Times New Roman" panose="02020603050405020304" pitchFamily="18" charset="0"/>
              </a:rPr>
              <a:t>conforme valor aluno ano do Fundeb (VAAF 2022)</a:t>
            </a:r>
            <a:r>
              <a:rPr lang="pt-BR" sz="2800" dirty="0">
                <a:solidFill>
                  <a:srgbClr val="282828"/>
                </a:solidFill>
                <a:effectLst/>
                <a:latin typeface="Arial" panose="020B0604020202020204" pitchFamily="34" charset="0"/>
                <a:ea typeface="Times New Roman" panose="02020603050405020304" pitchFamily="18" charset="0"/>
              </a:rPr>
              <a:t> , </a:t>
            </a:r>
            <a:r>
              <a:rPr lang="pt-BR" sz="2800" b="1" dirty="0">
                <a:solidFill>
                  <a:srgbClr val="282828"/>
                </a:solidFill>
                <a:effectLst/>
                <a:latin typeface="Arial" panose="020B0604020202020204" pitchFamily="34" charset="0"/>
                <a:ea typeface="Times New Roman" panose="02020603050405020304" pitchFamily="18" charset="0"/>
              </a:rPr>
              <a:t>Portarias do</a:t>
            </a:r>
            <a:r>
              <a:rPr lang="pt-BR" sz="2800" dirty="0">
                <a:solidFill>
                  <a:srgbClr val="282828"/>
                </a:solidFill>
                <a:effectLst/>
                <a:latin typeface="Arial" panose="020B0604020202020204" pitchFamily="34" charset="0"/>
                <a:ea typeface="Times New Roman" panose="02020603050405020304" pitchFamily="18" charset="0"/>
              </a:rPr>
              <a:t> MEC/ME  e outras legislações da educação</a:t>
            </a:r>
            <a:r>
              <a:rPr lang="pt-BR" sz="2800" b="1" dirty="0">
                <a:solidFill>
                  <a:srgbClr val="000000"/>
                </a:solidFill>
                <a:effectLst/>
                <a:highlight>
                  <a:srgbClr val="FFFF00"/>
                </a:highlight>
                <a:latin typeface="Arial" panose="020B0604020202020204" pitchFamily="34" charset="0"/>
                <a:ea typeface="Times New Roman" panose="02020603050405020304" pitchFamily="18" charset="0"/>
              </a:rPr>
              <a:t>(falta 17,53% para salário atingir o piso de R$ 3.845,63)  salário município 40 horas </a:t>
            </a:r>
            <a:r>
              <a:rPr lang="pt-BR" sz="2800" dirty="0">
                <a:solidFill>
                  <a:srgbClr val="000000"/>
                </a:solidFill>
                <a:effectLst/>
                <a:highlight>
                  <a:srgbClr val="FFFF00"/>
                </a:highlight>
                <a:latin typeface="Arial" panose="020B0604020202020204" pitchFamily="34" charset="0"/>
                <a:ea typeface="Times New Roman" panose="02020603050405020304" pitchFamily="18" charset="0"/>
              </a:rPr>
              <a:t>3.272,27  –   valor do Piso 3.845,63  </a:t>
            </a:r>
            <a:endParaRPr lang="pt-BR" sz="2800" dirty="0">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aixaDeTexto 4"/>
          <p:cNvSpPr txBox="1"/>
          <p:nvPr/>
        </p:nvSpPr>
        <p:spPr>
          <a:xfrm>
            <a:off x="424069" y="1446888"/>
            <a:ext cx="11410121" cy="1200329"/>
          </a:xfrm>
          <a:prstGeom prst="rect">
            <a:avLst/>
          </a:prstGeom>
          <a:noFill/>
        </p:spPr>
        <p:txBody>
          <a:bodyPr wrap="square">
            <a:spAutoFit/>
          </a:bodyPr>
          <a:lstStyle/>
          <a:p>
            <a:r>
              <a:rPr lang="pt-BR" sz="3600" b="1" dirty="0">
                <a:solidFill>
                  <a:srgbClr val="002060"/>
                </a:solidFill>
              </a:rPr>
              <a:t>Cláusula 31ª – CUMPRIMENTO E REFORMULAÇÃO LC 199/2015</a:t>
            </a:r>
            <a:endParaRPr lang="pt-BR" sz="3600" b="1" dirty="0">
              <a:solidFill>
                <a:srgbClr val="002060"/>
              </a:solidFill>
            </a:endParaRPr>
          </a:p>
        </p:txBody>
      </p:sp>
      <p:sp>
        <p:nvSpPr>
          <p:cNvPr id="9" name="CaixaDeTexto 8"/>
          <p:cNvSpPr txBox="1"/>
          <p:nvPr/>
        </p:nvSpPr>
        <p:spPr>
          <a:xfrm>
            <a:off x="159026" y="3135757"/>
            <a:ext cx="10827027" cy="1188530"/>
          </a:xfrm>
          <a:prstGeom prst="rect">
            <a:avLst/>
          </a:prstGeom>
          <a:noFill/>
        </p:spPr>
        <p:txBody>
          <a:bodyPr wrap="square">
            <a:spAutoFit/>
          </a:bodyPr>
          <a:lstStyle/>
          <a:p>
            <a:pPr marL="449580" algn="just">
              <a:lnSpc>
                <a:spcPct val="115000"/>
              </a:lnSpc>
              <a:spcAft>
                <a:spcPts val="1000"/>
              </a:spcAft>
            </a:pPr>
            <a:r>
              <a:rPr lang="pt-BR" sz="3200" dirty="0">
                <a:effectLst/>
                <a:latin typeface="Arial" panose="020B0604020202020204" pitchFamily="34" charset="0"/>
                <a:ea typeface="Calibri" panose="020F0502020204030204" pitchFamily="34" charset="0"/>
                <a:cs typeface="Times New Roman" panose="02020603050405020304" pitchFamily="18" charset="0"/>
              </a:rPr>
              <a:t>2.1 - Cumprimento do que está previsto nos parágrafos 3o, 4o, 5o, 6o, 7o e 8o do Art. 2o da Lei 199/2015.</a:t>
            </a:r>
            <a:endParaRPr lang="pt-B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aixaDeTexto 4"/>
          <p:cNvSpPr txBox="1"/>
          <p:nvPr/>
        </p:nvSpPr>
        <p:spPr>
          <a:xfrm>
            <a:off x="-278297" y="1533127"/>
            <a:ext cx="12085983" cy="4524315"/>
          </a:xfrm>
          <a:prstGeom prst="rect">
            <a:avLst/>
          </a:prstGeom>
          <a:noFill/>
        </p:spPr>
        <p:txBody>
          <a:bodyPr wrap="square">
            <a:spAutoFit/>
          </a:bodyPr>
          <a:lstStyle/>
          <a:p>
            <a:pPr marL="900430" algn="just">
              <a:spcAft>
                <a:spcPts val="750"/>
              </a:spcAft>
            </a:pPr>
            <a:r>
              <a:rPr lang="pt-BR" sz="3200" i="1" dirty="0">
                <a:solidFill>
                  <a:srgbClr val="333333"/>
                </a:solidFill>
                <a:effectLst/>
                <a:latin typeface="Arial" panose="020B0604020202020204" pitchFamily="34" charset="0"/>
                <a:ea typeface="Times New Roman" panose="02020603050405020304" pitchFamily="18" charset="0"/>
              </a:rPr>
              <a:t>§ 3º Os </a:t>
            </a:r>
            <a:r>
              <a:rPr lang="pt-BR" sz="3200" i="1" dirty="0">
                <a:solidFill>
                  <a:srgbClr val="FF0000"/>
                </a:solidFill>
                <a:effectLst/>
                <a:latin typeface="Arial" panose="020B0604020202020204" pitchFamily="34" charset="0"/>
                <a:ea typeface="Times New Roman" panose="02020603050405020304" pitchFamily="18" charset="0"/>
              </a:rPr>
              <a:t>professores regentes da Educação Infantil e os pedagogos escolares </a:t>
            </a:r>
            <a:r>
              <a:rPr lang="pt-BR" sz="3200" i="1" dirty="0">
                <a:solidFill>
                  <a:srgbClr val="333333"/>
                </a:solidFill>
                <a:effectLst/>
                <a:latin typeface="Arial" panose="020B0604020202020204" pitchFamily="34" charset="0"/>
                <a:ea typeface="Times New Roman" panose="02020603050405020304" pitchFamily="18" charset="0"/>
              </a:rPr>
              <a:t>de unidades educacionais que alcançarem pelo menos </a:t>
            </a:r>
            <a:r>
              <a:rPr lang="pt-BR" sz="3200" i="1" dirty="0">
                <a:solidFill>
                  <a:srgbClr val="FF0000"/>
                </a:solidFill>
                <a:effectLst/>
                <a:latin typeface="Arial" panose="020B0604020202020204" pitchFamily="34" charset="0"/>
                <a:ea typeface="Times New Roman" panose="02020603050405020304" pitchFamily="18" charset="0"/>
              </a:rPr>
              <a:t>90% (noventa por cento) dos Indicadores de Qualidade da Educação Infantil </a:t>
            </a:r>
            <a:r>
              <a:rPr lang="pt-BR" sz="3200" i="1" dirty="0">
                <a:solidFill>
                  <a:srgbClr val="333333"/>
                </a:solidFill>
                <a:effectLst/>
                <a:latin typeface="Arial" panose="020B0604020202020204" pitchFamily="34" charset="0"/>
                <a:ea typeface="Times New Roman" panose="02020603050405020304" pitchFamily="18" charset="0"/>
              </a:rPr>
              <a:t>estabelecidos pelo Ministério da Educação - MEC, aferíveis a cada mês de outro por equipe conjunta de pedagogos e inspetores da Secretaria Municipal de educação - SMED, receberão premiação de </a:t>
            </a:r>
            <a:r>
              <a:rPr lang="pt-BR" sz="3200" i="1" dirty="0">
                <a:solidFill>
                  <a:srgbClr val="FF0000"/>
                </a:solidFill>
                <a:effectLst/>
                <a:latin typeface="Arial" panose="020B0604020202020204" pitchFamily="34" charset="0"/>
                <a:ea typeface="Times New Roman" panose="02020603050405020304" pitchFamily="18" charset="0"/>
              </a:rPr>
              <a:t>3% (três por cento) sobre o vencimento básico </a:t>
            </a:r>
            <a:r>
              <a:rPr lang="pt-BR" sz="3200" i="1" dirty="0">
                <a:solidFill>
                  <a:srgbClr val="333333"/>
                </a:solidFill>
                <a:effectLst/>
                <a:latin typeface="Arial" panose="020B0604020202020204" pitchFamily="34" charset="0"/>
                <a:ea typeface="Times New Roman" panose="02020603050405020304" pitchFamily="18" charset="0"/>
              </a:rPr>
              <a:t>durante o ano letivo subsequente.</a:t>
            </a:r>
            <a:endParaRPr lang="pt-BR" sz="3200" dirty="0">
              <a:effectLst/>
              <a:latin typeface="Times New Roman" panose="02020603050405020304" pitchFamily="18" charset="0"/>
              <a:ea typeface="Times New Roman" panose="02020603050405020304"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aixaDeTexto 4"/>
          <p:cNvSpPr txBox="1"/>
          <p:nvPr/>
        </p:nvSpPr>
        <p:spPr>
          <a:xfrm>
            <a:off x="-331303" y="1752279"/>
            <a:ext cx="11582400" cy="2677656"/>
          </a:xfrm>
          <a:prstGeom prst="rect">
            <a:avLst/>
          </a:prstGeom>
          <a:noFill/>
        </p:spPr>
        <p:txBody>
          <a:bodyPr wrap="square">
            <a:spAutoFit/>
          </a:bodyPr>
          <a:lstStyle/>
          <a:p>
            <a:pPr marL="900430" algn="just">
              <a:spcAft>
                <a:spcPts val="750"/>
              </a:spcAft>
            </a:pPr>
            <a:r>
              <a:rPr lang="pt-BR" sz="2800" i="1" dirty="0">
                <a:solidFill>
                  <a:srgbClr val="333333"/>
                </a:solidFill>
                <a:effectLst/>
                <a:latin typeface="Arial" panose="020B0604020202020204" pitchFamily="34" charset="0"/>
                <a:ea typeface="Times New Roman" panose="02020603050405020304" pitchFamily="18" charset="0"/>
              </a:rPr>
              <a:t>§ 4º Nas unidades educacionais em que </a:t>
            </a:r>
            <a:r>
              <a:rPr lang="pt-BR" sz="2800" i="1" dirty="0">
                <a:solidFill>
                  <a:srgbClr val="FF0000"/>
                </a:solidFill>
                <a:effectLst/>
                <a:latin typeface="Arial" panose="020B0604020202020204" pitchFamily="34" charset="0"/>
                <a:ea typeface="Times New Roman" panose="02020603050405020304" pitchFamily="18" charset="0"/>
              </a:rPr>
              <a:t>as metas do IDEB</a:t>
            </a:r>
            <a:r>
              <a:rPr lang="pt-BR" sz="2800" i="1" dirty="0">
                <a:solidFill>
                  <a:srgbClr val="333333"/>
                </a:solidFill>
                <a:effectLst/>
                <a:latin typeface="Arial" panose="020B0604020202020204" pitchFamily="34" charset="0"/>
                <a:ea typeface="Times New Roman" panose="02020603050405020304" pitchFamily="18" charset="0"/>
              </a:rPr>
              <a:t> - Índice de Desenvolvimento da Educação Básica forem alcançadas em todos os níveis, os </a:t>
            </a:r>
            <a:r>
              <a:rPr lang="pt-BR" sz="2800" i="1" dirty="0">
                <a:solidFill>
                  <a:srgbClr val="FF0000"/>
                </a:solidFill>
                <a:effectLst/>
                <a:latin typeface="Arial" panose="020B0604020202020204" pitchFamily="34" charset="0"/>
                <a:ea typeface="Times New Roman" panose="02020603050405020304" pitchFamily="18" charset="0"/>
              </a:rPr>
              <a:t>docentes</a:t>
            </a:r>
            <a:r>
              <a:rPr lang="pt-BR" sz="2800" i="1" dirty="0">
                <a:solidFill>
                  <a:srgbClr val="333333"/>
                </a:solidFill>
                <a:effectLst/>
                <a:latin typeface="Arial" panose="020B0604020202020204" pitchFamily="34" charset="0"/>
                <a:ea typeface="Times New Roman" panose="02020603050405020304" pitchFamily="18" charset="0"/>
              </a:rPr>
              <a:t> na regência farão jus, a partir do mês seguinte ao do anúncio oficial pelo MEC, a premiação de </a:t>
            </a:r>
            <a:r>
              <a:rPr lang="pt-BR" sz="2800" i="1" dirty="0">
                <a:solidFill>
                  <a:srgbClr val="FF0000"/>
                </a:solidFill>
                <a:effectLst/>
                <a:latin typeface="Arial" panose="020B0604020202020204" pitchFamily="34" charset="0"/>
                <a:ea typeface="Times New Roman" panose="02020603050405020304" pitchFamily="18" charset="0"/>
              </a:rPr>
              <a:t>3% (três por cento) sobre o vencimento básico,</a:t>
            </a:r>
            <a:r>
              <a:rPr lang="pt-BR" sz="2800" i="1" dirty="0">
                <a:solidFill>
                  <a:srgbClr val="333333"/>
                </a:solidFill>
                <a:effectLst/>
                <a:latin typeface="Arial" panose="020B0604020202020204" pitchFamily="34" charset="0"/>
                <a:ea typeface="Times New Roman" panose="02020603050405020304" pitchFamily="18" charset="0"/>
              </a:rPr>
              <a:t> durante a vigência do resultado.</a:t>
            </a:r>
            <a:endParaRPr lang="pt-BR" sz="2800" dirty="0">
              <a:effectLst/>
              <a:latin typeface="Times New Roman" panose="02020603050405020304" pitchFamily="18" charset="0"/>
              <a:ea typeface="Times New Roman" panose="02020603050405020304" pitchFamily="18" charset="0"/>
            </a:endParaRPr>
          </a:p>
        </p:txBody>
      </p:sp>
      <p:sp>
        <p:nvSpPr>
          <p:cNvPr id="16" name="CaixaDeTexto 15"/>
          <p:cNvSpPr txBox="1"/>
          <p:nvPr/>
        </p:nvSpPr>
        <p:spPr>
          <a:xfrm>
            <a:off x="713960" y="5029986"/>
            <a:ext cx="10495722" cy="954107"/>
          </a:xfrm>
          <a:prstGeom prst="rect">
            <a:avLst/>
          </a:prstGeom>
          <a:noFill/>
        </p:spPr>
        <p:txBody>
          <a:bodyPr wrap="square">
            <a:spAutoFit/>
          </a:bodyPr>
          <a:lstStyle/>
          <a:p>
            <a:pPr algn="just"/>
            <a:r>
              <a:rPr lang="pt-BR" sz="2800" dirty="0"/>
              <a:t>§ 5º Nas unidades educacionais que alcançarem as metas do IDEB do biênio seguinte, a premiação será de </a:t>
            </a:r>
            <a:r>
              <a:rPr lang="pt-BR" sz="2800" dirty="0">
                <a:solidFill>
                  <a:srgbClr val="FF0000"/>
                </a:solidFill>
              </a:rPr>
              <a:t>5% (cinco por cento).</a:t>
            </a:r>
            <a:endParaRPr lang="pt-BR" sz="28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ppt_x"/>
                                          </p:val>
                                        </p:tav>
                                        <p:tav tm="100000">
                                          <p:val>
                                            <p:strVal val="#ppt_x"/>
                                          </p:val>
                                        </p:tav>
                                      </p:tavLst>
                                    </p:anim>
                                    <p:anim calcmode="lin" valueType="num">
                                      <p:cBhvr additive="base">
                                        <p:cTn id="1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CaixaDeTexto 10"/>
          <p:cNvSpPr txBox="1"/>
          <p:nvPr/>
        </p:nvSpPr>
        <p:spPr>
          <a:xfrm>
            <a:off x="291548" y="1874728"/>
            <a:ext cx="10959549" cy="3108543"/>
          </a:xfrm>
          <a:prstGeom prst="rect">
            <a:avLst/>
          </a:prstGeom>
          <a:noFill/>
        </p:spPr>
        <p:txBody>
          <a:bodyPr wrap="square">
            <a:spAutoFit/>
          </a:bodyPr>
          <a:lstStyle/>
          <a:p>
            <a:pPr algn="just"/>
            <a:r>
              <a:rPr lang="pt-BR" sz="2800" dirty="0"/>
              <a:t>§ 6º Os professores regentes do 1º ano do Ciclo da Infância do Ensino Fundamental farão jus a 1% (um por cento) de premiação sobre o vencimento básico a cada grupo de cinco crianças que alcançarem a condição de alfabéticas, mediante aferição do Departamento de Ensino da SMED, conforme critérios estabelecidos pelo MEC, a cada mês de outubro, a ser paga durante o ano letivo subsequente, não excedendo a premiação ao limite de 4% (quatro por cento) por professor.</a:t>
            </a:r>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aixaDeTexto 4"/>
          <p:cNvSpPr txBox="1"/>
          <p:nvPr/>
        </p:nvSpPr>
        <p:spPr>
          <a:xfrm>
            <a:off x="482047" y="2090172"/>
            <a:ext cx="10959548" cy="2677656"/>
          </a:xfrm>
          <a:prstGeom prst="rect">
            <a:avLst/>
          </a:prstGeom>
          <a:noFill/>
        </p:spPr>
        <p:txBody>
          <a:bodyPr wrap="square">
            <a:spAutoFit/>
          </a:bodyPr>
          <a:lstStyle/>
          <a:p>
            <a:pPr algn="just"/>
            <a:r>
              <a:rPr lang="pt-BR" sz="2800" dirty="0"/>
              <a:t>§ 7º Os professores regentes, com alunos diagnosticados pelo Centro de Referência e Apoio à Educação Inclusiva - CRAEDI com necessidades educativas especiais farão jus à premiação de 1% (um por cento) sobre o vencimento básico a cada aluno, limitada ao teto de 3% (três por cento), por planejamento e pelo atendimento específico, a partir da aferição pelo CRAEDI, durante o ano letivo em curso.</a:t>
            </a:r>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aixaDeTexto 4"/>
          <p:cNvSpPr txBox="1"/>
          <p:nvPr/>
        </p:nvSpPr>
        <p:spPr>
          <a:xfrm>
            <a:off x="-488808" y="990572"/>
            <a:ext cx="12192000" cy="5693866"/>
          </a:xfrm>
          <a:prstGeom prst="rect">
            <a:avLst/>
          </a:prstGeom>
          <a:noFill/>
        </p:spPr>
        <p:txBody>
          <a:bodyPr wrap="square">
            <a:spAutoFit/>
          </a:bodyPr>
          <a:lstStyle/>
          <a:p>
            <a:pPr marL="900430" algn="just">
              <a:spcAft>
                <a:spcPts val="750"/>
              </a:spcAft>
            </a:pPr>
            <a:r>
              <a:rPr lang="pt-BR" sz="2800" i="1" dirty="0">
                <a:solidFill>
                  <a:srgbClr val="333333"/>
                </a:solidFill>
                <a:effectLst/>
                <a:latin typeface="Arial" panose="020B0604020202020204" pitchFamily="34" charset="0"/>
                <a:ea typeface="Times New Roman" panose="02020603050405020304" pitchFamily="18" charset="0"/>
              </a:rPr>
              <a:t>§ 8º Os professores e pedagogos da equipe de formação do CRAEDI, assim como os ocupantes do cargo de tradutor e intérpretes de Libras - Língua Portuguesa, terão regra própria de premiação, composta de 1% (um por cento) sobre cada grupo de 10 alunos encaminhados e inseridos pelo CRAEDI na educação regular na Rede Municipal, mediante aferição do Departamento de Organização Escolar da SMED, e 1% (um por cento) a cada grupo de 100 (cem) monitores de apoio à educação e professores que passarem pela capacitação anual do CRAEDI, mediante aferição do Departamento de Ensino da SMED por meio do controle de certificação, sendo válidos os resultados de um ano para aplicação no ano letivo subsequente, para os profissionais que tiverem apresentado os resultados, limitada a premiação a um teto de 5% (cinco por cento).</a:t>
            </a:r>
            <a:endParaRPr lang="pt-BR" sz="2800" dirty="0">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aixaDeTexto 8"/>
          <p:cNvSpPr txBox="1"/>
          <p:nvPr/>
        </p:nvSpPr>
        <p:spPr>
          <a:xfrm>
            <a:off x="349525" y="1446888"/>
            <a:ext cx="11224591" cy="1077218"/>
          </a:xfrm>
          <a:prstGeom prst="rect">
            <a:avLst/>
          </a:prstGeom>
          <a:noFill/>
        </p:spPr>
        <p:txBody>
          <a:bodyPr wrap="square">
            <a:spAutoFit/>
          </a:bodyPr>
          <a:lstStyle/>
          <a:p>
            <a:pPr algn="just"/>
            <a:r>
              <a:rPr lang="pt-BR" sz="3200" b="1" dirty="0">
                <a:solidFill>
                  <a:srgbClr val="002060"/>
                </a:solidFill>
              </a:rPr>
              <a:t>2.2 - Cumprimento do que está previsto no Parágrafo 2o, 3o e 4o do Art. 3o da Lei 199/2015</a:t>
            </a:r>
            <a:endParaRPr lang="pt-BR" sz="3200" b="1" dirty="0">
              <a:solidFill>
                <a:srgbClr val="002060"/>
              </a:solidFill>
            </a:endParaRPr>
          </a:p>
        </p:txBody>
      </p:sp>
      <p:sp>
        <p:nvSpPr>
          <p:cNvPr id="11" name="CaixaDeTexto 10"/>
          <p:cNvSpPr txBox="1"/>
          <p:nvPr/>
        </p:nvSpPr>
        <p:spPr>
          <a:xfrm>
            <a:off x="349525" y="3210509"/>
            <a:ext cx="11365397" cy="2246769"/>
          </a:xfrm>
          <a:prstGeom prst="rect">
            <a:avLst/>
          </a:prstGeom>
          <a:noFill/>
        </p:spPr>
        <p:txBody>
          <a:bodyPr wrap="square">
            <a:spAutoFit/>
          </a:bodyPr>
          <a:lstStyle/>
          <a:p>
            <a:pPr algn="just"/>
            <a:r>
              <a:rPr lang="pt-BR" sz="2800" dirty="0"/>
              <a:t>§ 2º Nas unidades educacionais em que as metas do IDEB - Índice de Desenvolvimento da Educação Básica vierem a serem alcançadas em todos os níveis, os pedagogos escolares, farão jus, a partir do mês seguinte ao do anúncio oficial pelo MEC, a premiação de 3% (três por cento) sobre o vencimento básico, durante a vigência do resultado.</a:t>
            </a:r>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69843" y="2862470"/>
            <a:ext cx="10783957" cy="1134096"/>
          </a:xfrm>
        </p:spPr>
        <p:txBody>
          <a:bodyPr>
            <a:noAutofit/>
          </a:bodyPr>
          <a:lstStyle/>
          <a:p>
            <a:pPr algn="just"/>
            <a:br>
              <a:rPr lang="pt-BR" sz="3200" dirty="0">
                <a:effectLst/>
                <a:latin typeface="Arial" panose="020B0604020202020204" pitchFamily="34" charset="0"/>
                <a:ea typeface="Times New Roman" panose="02020603050405020304" pitchFamily="18" charset="0"/>
              </a:rPr>
            </a:br>
            <a:endParaRPr lang="pt-BR" sz="3200" dirty="0"/>
          </a:p>
        </p:txBody>
      </p:sp>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9" name="CaixaDeTexto 8"/>
          <p:cNvSpPr txBox="1"/>
          <p:nvPr/>
        </p:nvSpPr>
        <p:spPr>
          <a:xfrm>
            <a:off x="-236883" y="148678"/>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ECONÔMICAS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aixaDeTexto 5"/>
          <p:cNvSpPr txBox="1"/>
          <p:nvPr/>
        </p:nvSpPr>
        <p:spPr>
          <a:xfrm>
            <a:off x="397565" y="1126253"/>
            <a:ext cx="11396870" cy="2123658"/>
          </a:xfrm>
          <a:prstGeom prst="rect">
            <a:avLst/>
          </a:prstGeom>
          <a:noFill/>
        </p:spPr>
        <p:txBody>
          <a:bodyPr wrap="square">
            <a:spAutoFit/>
          </a:bodyPr>
          <a:lstStyle/>
          <a:p>
            <a:pPr algn="just"/>
            <a:r>
              <a:rPr lang="pt-BR" sz="4400" b="1" dirty="0">
                <a:solidFill>
                  <a:srgbClr val="002060"/>
                </a:solidFill>
              </a:rPr>
              <a:t>Cláusula 03ª – NEGOCIAÇÃO DO PAGAMENTO DOS REAJUSTES PREVISTOS NO PLANO DE CARREIRA - LC 170/2014</a:t>
            </a:r>
            <a:endParaRPr lang="pt-BR" sz="4400" b="1" dirty="0">
              <a:solidFill>
                <a:srgbClr val="002060"/>
              </a:solidFill>
            </a:endParaRPr>
          </a:p>
        </p:txBody>
      </p:sp>
      <p:sp>
        <p:nvSpPr>
          <p:cNvPr id="11" name="CaixaDeTexto 10"/>
          <p:cNvSpPr txBox="1"/>
          <p:nvPr/>
        </p:nvSpPr>
        <p:spPr>
          <a:xfrm>
            <a:off x="397565" y="3782909"/>
            <a:ext cx="11651973" cy="1569660"/>
          </a:xfrm>
          <a:prstGeom prst="rect">
            <a:avLst/>
          </a:prstGeom>
          <a:noFill/>
        </p:spPr>
        <p:txBody>
          <a:bodyPr wrap="square">
            <a:spAutoFit/>
          </a:bodyPr>
          <a:lstStyle/>
          <a:p>
            <a:pPr algn="just"/>
            <a:r>
              <a:rPr lang="pt-BR" sz="3200" dirty="0"/>
              <a:t>Negociação do pagamento dos reajustes previstos no Anexo I da LCM nº 170/2014 para os servidores, inclusive com proposta de pagamento dos efeitos retroativos. </a:t>
            </a:r>
            <a:endParaRPr lang="pt-B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aixaDeTexto 4"/>
          <p:cNvSpPr txBox="1"/>
          <p:nvPr/>
        </p:nvSpPr>
        <p:spPr>
          <a:xfrm>
            <a:off x="-140805" y="1506283"/>
            <a:ext cx="11391902" cy="1384995"/>
          </a:xfrm>
          <a:prstGeom prst="rect">
            <a:avLst/>
          </a:prstGeom>
          <a:noFill/>
        </p:spPr>
        <p:txBody>
          <a:bodyPr wrap="square">
            <a:spAutoFit/>
          </a:bodyPr>
          <a:lstStyle/>
          <a:p>
            <a:pPr marL="900430" algn="just">
              <a:spcAft>
                <a:spcPts val="750"/>
              </a:spcAft>
            </a:pPr>
            <a:r>
              <a:rPr lang="pt-BR" sz="2800" i="1" dirty="0">
                <a:solidFill>
                  <a:srgbClr val="333333"/>
                </a:solidFill>
                <a:effectLst/>
                <a:latin typeface="Arial" panose="020B0604020202020204" pitchFamily="34" charset="0"/>
                <a:ea typeface="Times New Roman" panose="02020603050405020304" pitchFamily="18" charset="0"/>
              </a:rPr>
              <a:t>§ 3º Nas unidades educacionais que alcançarem as metas do IDEB do biênio seguinte, a premiação será de 5% (cinco por cento).</a:t>
            </a:r>
            <a:endParaRPr lang="pt-BR" sz="2800" dirty="0">
              <a:effectLst/>
              <a:latin typeface="Times New Roman" panose="02020603050405020304" pitchFamily="18" charset="0"/>
              <a:ea typeface="Times New Roman" panose="02020603050405020304" pitchFamily="18" charset="0"/>
            </a:endParaRPr>
          </a:p>
        </p:txBody>
      </p:sp>
      <p:sp>
        <p:nvSpPr>
          <p:cNvPr id="11" name="CaixaDeTexto 10"/>
          <p:cNvSpPr txBox="1"/>
          <p:nvPr/>
        </p:nvSpPr>
        <p:spPr>
          <a:xfrm>
            <a:off x="-238539" y="3853809"/>
            <a:ext cx="11860696" cy="1815882"/>
          </a:xfrm>
          <a:prstGeom prst="rect">
            <a:avLst/>
          </a:prstGeom>
          <a:noFill/>
        </p:spPr>
        <p:txBody>
          <a:bodyPr wrap="square">
            <a:spAutoFit/>
          </a:bodyPr>
          <a:lstStyle/>
          <a:p>
            <a:pPr marL="900430" algn="just">
              <a:spcAft>
                <a:spcPts val="750"/>
              </a:spcAft>
            </a:pPr>
            <a:r>
              <a:rPr lang="pt-BR" sz="2800" i="1" dirty="0">
                <a:solidFill>
                  <a:srgbClr val="333333"/>
                </a:solidFill>
                <a:effectLst/>
                <a:latin typeface="Arial" panose="020B0604020202020204" pitchFamily="34" charset="0"/>
                <a:ea typeface="Times New Roman" panose="02020603050405020304" pitchFamily="18" charset="0"/>
              </a:rPr>
              <a:t>§ 4º Os pedagogos lotados no órgão central, assim como os professores especialistas de conteúdo, farão jus a premiações equivalentes caso a Rede Municipal de Educação alcance as metas do IDEB em todos os níveis.</a:t>
            </a:r>
            <a:endParaRPr lang="pt-BR" sz="2800" dirty="0">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5"/>
                                        </p:tgtEl>
                                      </p:cBhvr>
                                    </p:animEffect>
                                    <p:animScale>
                                      <p:cBhvr>
                                        <p:cTn id="7" dur="250" autoRev="1" fill="hold"/>
                                        <p:tgtEl>
                                          <p:spTgt spid="5"/>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 fill="hold"/>
                                        <p:tgtEl>
                                          <p:spTgt spid="11"/>
                                        </p:tgtEl>
                                        <p:attrNameLst>
                                          <p:attrName>ppt_x</p:attrName>
                                        </p:attrNameLst>
                                      </p:cBhvr>
                                      <p:tavLst>
                                        <p:tav tm="0">
                                          <p:val>
                                            <p:strVal val="#ppt_x"/>
                                          </p:val>
                                        </p:tav>
                                        <p:tav tm="100000">
                                          <p:val>
                                            <p:strVal val="#ppt_x"/>
                                          </p:val>
                                        </p:tav>
                                      </p:tavLst>
                                    </p:anim>
                                    <p:anim calcmode="lin" valueType="num">
                                      <p:cBhvr additive="base">
                                        <p:cTn id="1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aixaDeTexto 4"/>
          <p:cNvSpPr txBox="1"/>
          <p:nvPr/>
        </p:nvSpPr>
        <p:spPr>
          <a:xfrm>
            <a:off x="278296" y="1279920"/>
            <a:ext cx="11092070" cy="1051506"/>
          </a:xfrm>
          <a:prstGeom prst="rect">
            <a:avLst/>
          </a:prstGeom>
          <a:noFill/>
        </p:spPr>
        <p:txBody>
          <a:bodyPr wrap="square">
            <a:spAutoFit/>
          </a:bodyPr>
          <a:lstStyle/>
          <a:p>
            <a:pPr algn="just">
              <a:lnSpc>
                <a:spcPct val="115000"/>
              </a:lnSpc>
              <a:spcAft>
                <a:spcPts val="1000"/>
              </a:spcAft>
            </a:pPr>
            <a:r>
              <a:rPr lang="pt-BR" sz="2800" b="1"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Clausula 32ª - CUMPRIMENTO DOS BENEFÍCIOS PREVISTOS NOS ART. 17 E 18 DA  LEI 199/2015</a:t>
            </a:r>
            <a:endParaRPr lang="pt-BR"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aixaDeTexto 8"/>
          <p:cNvSpPr txBox="1"/>
          <p:nvPr/>
        </p:nvSpPr>
        <p:spPr>
          <a:xfrm>
            <a:off x="-564875" y="2609516"/>
            <a:ext cx="11935241" cy="3744615"/>
          </a:xfrm>
          <a:prstGeom prst="rect">
            <a:avLst/>
          </a:prstGeom>
          <a:noFill/>
        </p:spPr>
        <p:txBody>
          <a:bodyPr wrap="square">
            <a:spAutoFit/>
          </a:bodyPr>
          <a:lstStyle/>
          <a:p>
            <a:pPr marL="900430" algn="just">
              <a:spcAft>
                <a:spcPts val="750"/>
              </a:spcAft>
            </a:pPr>
            <a:r>
              <a:rPr lang="pt-BR" sz="2800" i="1" dirty="0">
                <a:solidFill>
                  <a:srgbClr val="000000"/>
                </a:solidFill>
                <a:effectLst/>
                <a:latin typeface="Arial" panose="020B0604020202020204" pitchFamily="34" charset="0"/>
                <a:ea typeface="Times New Roman" panose="02020603050405020304" pitchFamily="18" charset="0"/>
              </a:rPr>
              <a:t>Art. 17 Assegura premiação de 25% (vinte e cinco por cento) sobre o vencimento básico aos motoristas com habilitação de motorista escolar em efetivo exercício da função.</a:t>
            </a:r>
            <a:endParaRPr lang="pt-BR" sz="2800" i="1" dirty="0">
              <a:solidFill>
                <a:srgbClr val="000000"/>
              </a:solidFill>
              <a:effectLst/>
              <a:latin typeface="Arial" panose="020B0604020202020204" pitchFamily="34" charset="0"/>
              <a:ea typeface="Times New Roman" panose="02020603050405020304" pitchFamily="18" charset="0"/>
            </a:endParaRPr>
          </a:p>
          <a:p>
            <a:pPr marL="900430" algn="just">
              <a:spcAft>
                <a:spcPts val="750"/>
              </a:spcAft>
            </a:pPr>
            <a:endParaRPr lang="pt-BR" sz="2800" dirty="0">
              <a:effectLst/>
              <a:latin typeface="Times New Roman" panose="02020603050405020304" pitchFamily="18" charset="0"/>
              <a:ea typeface="Times New Roman" panose="02020603050405020304" pitchFamily="18" charset="0"/>
            </a:endParaRPr>
          </a:p>
          <a:p>
            <a:pPr marL="900430" algn="just">
              <a:spcAft>
                <a:spcPts val="750"/>
              </a:spcAft>
            </a:pPr>
            <a:r>
              <a:rPr lang="pt-BR" sz="2800" i="1" dirty="0">
                <a:solidFill>
                  <a:srgbClr val="002060"/>
                </a:solidFill>
                <a:effectLst/>
                <a:latin typeface="Arial" panose="020B0604020202020204" pitchFamily="34" charset="0"/>
                <a:ea typeface="Times New Roman" panose="02020603050405020304" pitchFamily="18" charset="0"/>
              </a:rPr>
              <a:t>Art. 18 Assegura premiação de 25% (vinte e cinco por cento) sobre o vencimento básico para a profissional da equipe de nutricionistas que venha a assumir a responsabilidade técnica, no período em que essa responsabilidade durar.</a:t>
            </a:r>
            <a:endParaRPr lang="pt-BR" sz="2800" dirty="0">
              <a:solidFill>
                <a:srgbClr val="002060"/>
              </a:solidFill>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aixaDeTexto 4"/>
          <p:cNvSpPr txBox="1"/>
          <p:nvPr/>
        </p:nvSpPr>
        <p:spPr>
          <a:xfrm>
            <a:off x="437323" y="1499009"/>
            <a:ext cx="11039060" cy="1754326"/>
          </a:xfrm>
          <a:prstGeom prst="rect">
            <a:avLst/>
          </a:prstGeom>
          <a:noFill/>
        </p:spPr>
        <p:txBody>
          <a:bodyPr wrap="square">
            <a:spAutoFit/>
          </a:bodyPr>
          <a:lstStyle/>
          <a:p>
            <a:pPr algn="just"/>
            <a:r>
              <a:rPr lang="pt-BR" sz="3600" b="1" dirty="0">
                <a:solidFill>
                  <a:srgbClr val="002060"/>
                </a:solidFill>
              </a:rPr>
              <a:t>Cláusula 33ª – CRIAÇÃO DE CLASSE ESPECÍFICA PARA O CARGO DE PEDAGOGOS ANALISTAS NA LEI 170-2014/</a:t>
            </a:r>
            <a:r>
              <a:rPr lang="pt-BR" sz="3600" b="1" dirty="0">
                <a:solidFill>
                  <a:srgbClr val="FF0000"/>
                </a:solidFill>
              </a:rPr>
              <a:t>293-2022</a:t>
            </a:r>
            <a:endParaRPr lang="pt-BR" sz="3600" b="1" dirty="0">
              <a:solidFill>
                <a:srgbClr val="FF0000"/>
              </a:solidFill>
            </a:endParaRPr>
          </a:p>
        </p:txBody>
      </p:sp>
      <p:sp>
        <p:nvSpPr>
          <p:cNvPr id="9" name="CaixaDeTexto 8"/>
          <p:cNvSpPr txBox="1"/>
          <p:nvPr/>
        </p:nvSpPr>
        <p:spPr>
          <a:xfrm>
            <a:off x="437323" y="3690730"/>
            <a:ext cx="11039060" cy="1054263"/>
          </a:xfrm>
          <a:prstGeom prst="rect">
            <a:avLst/>
          </a:prstGeom>
          <a:noFill/>
        </p:spPr>
        <p:txBody>
          <a:bodyPr wrap="square">
            <a:spAutoFit/>
          </a:bodyPr>
          <a:lstStyle/>
          <a:p>
            <a:pPr algn="just">
              <a:lnSpc>
                <a:spcPct val="115000"/>
              </a:lnSpc>
              <a:spcAft>
                <a:spcPts val="1000"/>
              </a:spcAft>
            </a:pPr>
            <a:r>
              <a:rPr lang="pt-BR" sz="2800" dirty="0">
                <a:effectLst/>
                <a:latin typeface="Calibri" panose="020F0502020204030204" pitchFamily="34" charset="0"/>
                <a:ea typeface="Calibri" panose="020F0502020204030204" pitchFamily="34" charset="0"/>
                <a:cs typeface="Times New Roman" panose="02020603050405020304" pitchFamily="18" charset="0"/>
              </a:rPr>
              <a:t>Equivalê</a:t>
            </a:r>
            <a:r>
              <a:rPr lang="pt-BR" sz="2800" dirty="0">
                <a:latin typeface="Calibri" panose="020F0502020204030204" pitchFamily="34" charset="0"/>
                <a:ea typeface="Calibri" panose="020F0502020204030204" pitchFamily="34" charset="0"/>
                <a:cs typeface="Times New Roman" panose="02020603050405020304" pitchFamily="18" charset="0"/>
              </a:rPr>
              <a:t>ncia de vencimentos dos Pedagogo Analista ao perfil profissiográfico, às atividades exercidas e aos dias trabalhados no ano.</a:t>
            </a:r>
            <a:endParaRPr lang="pt-B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aixaDeTexto 4"/>
          <p:cNvSpPr txBox="1"/>
          <p:nvPr/>
        </p:nvSpPr>
        <p:spPr>
          <a:xfrm>
            <a:off x="468795" y="1322140"/>
            <a:ext cx="11047344" cy="1051506"/>
          </a:xfrm>
          <a:prstGeom prst="rect">
            <a:avLst/>
          </a:prstGeom>
          <a:noFill/>
        </p:spPr>
        <p:txBody>
          <a:bodyPr wrap="square">
            <a:spAutoFit/>
          </a:bodyPr>
          <a:lstStyle/>
          <a:p>
            <a:pPr algn="just">
              <a:lnSpc>
                <a:spcPct val="115000"/>
              </a:lnSpc>
              <a:spcAft>
                <a:spcPts val="1000"/>
              </a:spcAft>
            </a:pPr>
            <a:r>
              <a:rPr lang="pt-BR" sz="2800" b="1"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Cláusula 34ª – ATUALIZAÇÃO SALARIAL DOS SERVIDORES DA EDUCAÇÃO</a:t>
            </a:r>
            <a:endParaRPr lang="pt-BR"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aixaDeTexto 8"/>
          <p:cNvSpPr txBox="1"/>
          <p:nvPr/>
        </p:nvSpPr>
        <p:spPr>
          <a:xfrm>
            <a:off x="468794" y="2821879"/>
            <a:ext cx="11222107" cy="2554545"/>
          </a:xfrm>
          <a:prstGeom prst="rect">
            <a:avLst/>
          </a:prstGeom>
          <a:noFill/>
        </p:spPr>
        <p:txBody>
          <a:bodyPr wrap="square">
            <a:spAutoFit/>
          </a:bodyPr>
          <a:lstStyle/>
          <a:p>
            <a:pPr algn="just"/>
            <a:r>
              <a:rPr lang="pt-BR" sz="3200" dirty="0"/>
              <a:t>Que seja estabelecida nova tabela salarial para ASP - Auxiliar de Serviço público, Monitor de Apoio à Educação, Tradutor e Intérprete de Libras, Vigia de escola, Pedagogo Escolar, Secretário Escolar, Assistente Técnico de Secretaria, Psicólogo e Nutricionista conforme tabela elaborada Comissão.</a:t>
            </a:r>
            <a:endParaRPr lang="pt-B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aixaDeTexto 4"/>
          <p:cNvSpPr txBox="1"/>
          <p:nvPr/>
        </p:nvSpPr>
        <p:spPr>
          <a:xfrm>
            <a:off x="278296" y="1451977"/>
            <a:ext cx="11105322" cy="584775"/>
          </a:xfrm>
          <a:prstGeom prst="rect">
            <a:avLst/>
          </a:prstGeom>
          <a:noFill/>
        </p:spPr>
        <p:txBody>
          <a:bodyPr wrap="square">
            <a:spAutoFit/>
          </a:bodyPr>
          <a:lstStyle/>
          <a:p>
            <a:r>
              <a:rPr lang="pt-BR" sz="3200" b="1" dirty="0">
                <a:solidFill>
                  <a:srgbClr val="002060"/>
                </a:solidFill>
              </a:rPr>
              <a:t>Cláusula 35ª – VALORIZAÇÃO DOS MONITORES DA EDUCAÇÃO</a:t>
            </a:r>
            <a:endParaRPr lang="pt-BR" sz="3200" b="1" dirty="0">
              <a:solidFill>
                <a:srgbClr val="002060"/>
              </a:solidFill>
            </a:endParaRPr>
          </a:p>
        </p:txBody>
      </p:sp>
      <p:sp>
        <p:nvSpPr>
          <p:cNvPr id="9" name="CaixaDeTexto 8"/>
          <p:cNvSpPr txBox="1"/>
          <p:nvPr/>
        </p:nvSpPr>
        <p:spPr>
          <a:xfrm>
            <a:off x="278296" y="2728367"/>
            <a:ext cx="11105322" cy="2677656"/>
          </a:xfrm>
          <a:prstGeom prst="rect">
            <a:avLst/>
          </a:prstGeom>
          <a:noFill/>
        </p:spPr>
        <p:txBody>
          <a:bodyPr wrap="square">
            <a:spAutoFit/>
          </a:bodyPr>
          <a:lstStyle/>
          <a:p>
            <a:pPr algn="just"/>
            <a:r>
              <a:rPr lang="pt-BR" sz="2800" dirty="0"/>
              <a:t>Valorização do Monitor Escolar da rede Municipal de ensino, uma vez que são peças fundamentais na jornada educacional, estando presente e acompanhando cada aluno durante a sua trajetória. Estabelecer nova tabela salarial para Monitores da Educação, Gratificação aos Monitores com apoio educação inclusiva. Criar Resolução específica para o Cargo de Monitor.</a:t>
            </a:r>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aixaDeTexto 4"/>
          <p:cNvSpPr txBox="1"/>
          <p:nvPr/>
        </p:nvSpPr>
        <p:spPr>
          <a:xfrm>
            <a:off x="278297" y="1432524"/>
            <a:ext cx="10734260" cy="1547027"/>
          </a:xfrm>
          <a:prstGeom prst="rect">
            <a:avLst/>
          </a:prstGeom>
          <a:noFill/>
        </p:spPr>
        <p:txBody>
          <a:bodyPr wrap="square">
            <a:spAutoFit/>
          </a:bodyPr>
          <a:lstStyle/>
          <a:p>
            <a:pPr algn="just">
              <a:lnSpc>
                <a:spcPct val="115000"/>
              </a:lnSpc>
              <a:spcAft>
                <a:spcPts val="1000"/>
              </a:spcAft>
            </a:pPr>
            <a:r>
              <a:rPr lang="pt-BR" sz="2800" b="1"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Cláusula 36ª – PAGAMENTO DE 1/3 DE FÉRIAS NA MESMA DATA (JANEIRO DE CADA ANO) PARA TODOS OS PROFESSORES</a:t>
            </a:r>
            <a:endParaRPr lang="pt-BR"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aixaDeTexto 8"/>
          <p:cNvSpPr txBox="1"/>
          <p:nvPr/>
        </p:nvSpPr>
        <p:spPr>
          <a:xfrm>
            <a:off x="318052" y="3429000"/>
            <a:ext cx="10694505" cy="2042547"/>
          </a:xfrm>
          <a:prstGeom prst="rect">
            <a:avLst/>
          </a:prstGeom>
          <a:noFill/>
        </p:spPr>
        <p:txBody>
          <a:bodyPr wrap="square">
            <a:spAutoFit/>
          </a:bodyPr>
          <a:lstStyle/>
          <a:p>
            <a:pPr algn="just">
              <a:lnSpc>
                <a:spcPct val="115000"/>
              </a:lnSpc>
              <a:spcAft>
                <a:spcPts val="1000"/>
              </a:spcAft>
            </a:pPr>
            <a:r>
              <a:rPr lang="pt-BR" sz="2800" dirty="0">
                <a:effectLst/>
                <a:latin typeface="Arial" panose="020B0604020202020204" pitchFamily="34" charset="0"/>
                <a:ea typeface="Calibri" panose="020F0502020204030204" pitchFamily="34" charset="0"/>
                <a:cs typeface="Times New Roman" panose="02020603050405020304" pitchFamily="18" charset="0"/>
              </a:rPr>
              <a:t>Pagamento de 1/3 de férias no mesmo período pra todos os Professores da Rede Municipal de Ensino de Governador Valadares. Sempre em janeiro de cada ano, antes do início das férias regulamentares.</a:t>
            </a:r>
            <a:endParaRPr lang="pt-B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aixaDeTexto 4"/>
          <p:cNvSpPr txBox="1"/>
          <p:nvPr/>
        </p:nvSpPr>
        <p:spPr>
          <a:xfrm>
            <a:off x="278296" y="1485456"/>
            <a:ext cx="11251095" cy="1051506"/>
          </a:xfrm>
          <a:prstGeom prst="rect">
            <a:avLst/>
          </a:prstGeom>
          <a:noFill/>
        </p:spPr>
        <p:txBody>
          <a:bodyPr wrap="square">
            <a:spAutoFit/>
          </a:bodyPr>
          <a:lstStyle/>
          <a:p>
            <a:pPr algn="just">
              <a:lnSpc>
                <a:spcPct val="115000"/>
              </a:lnSpc>
              <a:spcAft>
                <a:spcPts val="1000"/>
              </a:spcAft>
            </a:pPr>
            <a:r>
              <a:rPr lang="pt-BR" sz="2800" b="1"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Cláusula 37ª – CARGO TÉCNICO PARA SERVIDORES DA SECRETARIA DE ESCOLA</a:t>
            </a:r>
            <a:endParaRPr lang="pt-BR"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aixaDeTexto 8"/>
          <p:cNvSpPr txBox="1"/>
          <p:nvPr/>
        </p:nvSpPr>
        <p:spPr>
          <a:xfrm>
            <a:off x="336274" y="3148511"/>
            <a:ext cx="11251094" cy="1051506"/>
          </a:xfrm>
          <a:prstGeom prst="rect">
            <a:avLst/>
          </a:prstGeom>
          <a:noFill/>
        </p:spPr>
        <p:txBody>
          <a:bodyPr wrap="square">
            <a:spAutoFit/>
          </a:bodyPr>
          <a:lstStyle/>
          <a:p>
            <a:pPr algn="just">
              <a:lnSpc>
                <a:spcPct val="115000"/>
              </a:lnSpc>
              <a:spcAft>
                <a:spcPts val="1000"/>
              </a:spcAft>
            </a:pPr>
            <a:r>
              <a:rPr lang="pt-BR" sz="2800" dirty="0">
                <a:effectLst/>
                <a:latin typeface="Arial" panose="020B0604020202020204" pitchFamily="34" charset="0"/>
                <a:ea typeface="Calibri" panose="020F0502020204030204" pitchFamily="34" charset="0"/>
                <a:cs typeface="Times New Roman" panose="02020603050405020304" pitchFamily="18" charset="0"/>
              </a:rPr>
              <a:t>Mudança do cargo administrativo para o cargo técnico para todos servidores que trabalham na secretaria das escolas.</a:t>
            </a:r>
            <a:endParaRPr lang="pt-B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aixaDeTexto 4"/>
          <p:cNvSpPr txBox="1"/>
          <p:nvPr/>
        </p:nvSpPr>
        <p:spPr>
          <a:xfrm>
            <a:off x="344557" y="1527676"/>
            <a:ext cx="11131826" cy="555986"/>
          </a:xfrm>
          <a:prstGeom prst="rect">
            <a:avLst/>
          </a:prstGeom>
          <a:noFill/>
        </p:spPr>
        <p:txBody>
          <a:bodyPr wrap="square">
            <a:spAutoFit/>
          </a:bodyPr>
          <a:lstStyle/>
          <a:p>
            <a:pPr algn="just">
              <a:lnSpc>
                <a:spcPct val="115000"/>
              </a:lnSpc>
              <a:spcAft>
                <a:spcPts val="1000"/>
              </a:spcAft>
            </a:pPr>
            <a:r>
              <a:rPr lang="pt-BR" sz="2800" b="1"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Cláusula 38ª – ELEIÇÃO DIRETA PARA DIRETORES DE ESCOLA</a:t>
            </a:r>
            <a:endParaRPr lang="pt-BR"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aixaDeTexto 8"/>
          <p:cNvSpPr txBox="1"/>
          <p:nvPr/>
        </p:nvSpPr>
        <p:spPr>
          <a:xfrm>
            <a:off x="344557" y="2774011"/>
            <a:ext cx="11012557" cy="2042547"/>
          </a:xfrm>
          <a:prstGeom prst="rect">
            <a:avLst/>
          </a:prstGeom>
          <a:noFill/>
        </p:spPr>
        <p:txBody>
          <a:bodyPr wrap="square">
            <a:spAutoFit/>
          </a:bodyPr>
          <a:lstStyle/>
          <a:p>
            <a:pPr algn="just">
              <a:lnSpc>
                <a:spcPct val="115000"/>
              </a:lnSpc>
              <a:spcAft>
                <a:spcPts val="1000"/>
              </a:spcAft>
            </a:pPr>
            <a:r>
              <a:rPr lang="pt-BR" sz="2800" dirty="0">
                <a:effectLst/>
                <a:latin typeface="Arial" panose="020B0604020202020204" pitchFamily="34" charset="0"/>
                <a:ea typeface="Calibri" panose="020F0502020204030204" pitchFamily="34" charset="0"/>
                <a:cs typeface="Times New Roman" panose="02020603050405020304" pitchFamily="18" charset="0"/>
              </a:rPr>
              <a:t>O preenchimento dos cargos para a direção das escolas municipais dar-se-á mediante capacidade, atendimento exigências legais de formação e eleição direta, garantindo democracia nas escolas e participação efetiva da comunidade escolar.</a:t>
            </a:r>
            <a:endParaRPr lang="pt-B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aixaDeTexto 4"/>
          <p:cNvSpPr txBox="1"/>
          <p:nvPr/>
        </p:nvSpPr>
        <p:spPr>
          <a:xfrm>
            <a:off x="329647" y="1527676"/>
            <a:ext cx="11264348" cy="1051506"/>
          </a:xfrm>
          <a:prstGeom prst="rect">
            <a:avLst/>
          </a:prstGeom>
          <a:noFill/>
        </p:spPr>
        <p:txBody>
          <a:bodyPr wrap="square">
            <a:spAutoFit/>
          </a:bodyPr>
          <a:lstStyle/>
          <a:p>
            <a:pPr algn="just">
              <a:lnSpc>
                <a:spcPct val="115000"/>
              </a:lnSpc>
              <a:spcAft>
                <a:spcPts val="1000"/>
              </a:spcAft>
            </a:pPr>
            <a:r>
              <a:rPr lang="pt-BR" sz="2800" b="1"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Cláusula 39ª - COMISSÃO PARITÁRIA PARA ELABORAÇÃO PLANO DE CARGOS E SALÁRIOS DA EDUCAÇÃO</a:t>
            </a:r>
            <a:endParaRPr lang="pt-BR"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aixaDeTexto 8"/>
          <p:cNvSpPr txBox="1"/>
          <p:nvPr/>
        </p:nvSpPr>
        <p:spPr>
          <a:xfrm>
            <a:off x="329646" y="2866065"/>
            <a:ext cx="11264347" cy="2538067"/>
          </a:xfrm>
          <a:prstGeom prst="rect">
            <a:avLst/>
          </a:prstGeom>
          <a:noFill/>
        </p:spPr>
        <p:txBody>
          <a:bodyPr wrap="square">
            <a:spAutoFit/>
          </a:bodyPr>
          <a:lstStyle/>
          <a:p>
            <a:pPr algn="just">
              <a:lnSpc>
                <a:spcPct val="115000"/>
              </a:lnSpc>
              <a:spcAft>
                <a:spcPts val="1000"/>
              </a:spcAft>
            </a:pPr>
            <a:r>
              <a:rPr lang="pt-BR" sz="2800" dirty="0">
                <a:effectLst/>
                <a:latin typeface="Arial" panose="020B0604020202020204" pitchFamily="34" charset="0"/>
                <a:ea typeface="Calibri" panose="020F0502020204030204" pitchFamily="34" charset="0"/>
                <a:cs typeface="Times New Roman" panose="02020603050405020304" pitchFamily="18" charset="0"/>
              </a:rPr>
              <a:t>Revisão das distorções nas legislações da educação visando atualizações, mudanças e com nova tabela salarial conforme PISO do Magistério e especificidade das categorias do Município, bem como elaboração do  Plano de Carreira específico para os servidores  da educação que continuam com graves distorções salariais.</a:t>
            </a:r>
            <a:endParaRPr lang="pt-BR"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23333" y="2269066"/>
            <a:ext cx="11345333" cy="2387600"/>
          </a:xfrm>
        </p:spPr>
        <p:txBody>
          <a:bodyPr>
            <a:noAutofit/>
          </a:bodyPr>
          <a:lstStyle/>
          <a:p>
            <a:pPr>
              <a:lnSpc>
                <a:spcPct val="150000"/>
              </a:lnSpc>
            </a:pPr>
            <a:br>
              <a:rPr lang="pt-BR" sz="4000" b="1" dirty="0">
                <a:effectLst/>
                <a:latin typeface="Arial" panose="020B0604020202020204" pitchFamily="34" charset="0"/>
                <a:ea typeface="Calibri" panose="020F0502020204030204" pitchFamily="34" charset="0"/>
                <a:cs typeface="Times New Roman" panose="02020603050405020304" pitchFamily="18" charset="0"/>
              </a:rPr>
            </a:br>
            <a:br>
              <a:rPr lang="pt-BR" sz="4000" b="1" dirty="0">
                <a:effectLst/>
                <a:latin typeface="Arial" panose="020B0604020202020204" pitchFamily="34" charset="0"/>
                <a:ea typeface="Calibri" panose="020F0502020204030204" pitchFamily="34" charset="0"/>
                <a:cs typeface="Times New Roman" panose="02020603050405020304" pitchFamily="18" charset="0"/>
              </a:rPr>
            </a:br>
            <a:br>
              <a:rPr lang="pt-BR" sz="4000" b="1" dirty="0">
                <a:effectLst/>
                <a:latin typeface="Arial" panose="020B0604020202020204" pitchFamily="34" charset="0"/>
                <a:ea typeface="Calibri" panose="020F0502020204030204" pitchFamily="34" charset="0"/>
                <a:cs typeface="Times New Roman" panose="02020603050405020304" pitchFamily="18" charset="0"/>
              </a:rPr>
            </a:br>
            <a:br>
              <a:rPr lang="pt-BR" sz="4000" b="1" dirty="0">
                <a:effectLst/>
                <a:latin typeface="Arial" panose="020B0604020202020204" pitchFamily="34" charset="0"/>
                <a:ea typeface="Calibri" panose="020F0502020204030204" pitchFamily="34" charset="0"/>
                <a:cs typeface="Times New Roman" panose="02020603050405020304" pitchFamily="18" charset="0"/>
              </a:rPr>
            </a:br>
            <a:br>
              <a:rPr lang="pt-BR" sz="4000" b="1" dirty="0">
                <a:effectLst/>
                <a:latin typeface="Arial" panose="020B0604020202020204" pitchFamily="34" charset="0"/>
                <a:ea typeface="Calibri" panose="020F0502020204030204" pitchFamily="34" charset="0"/>
                <a:cs typeface="Times New Roman" panose="02020603050405020304" pitchFamily="18" charset="0"/>
              </a:rPr>
            </a:br>
            <a:br>
              <a:rPr lang="pt-BR" sz="1600" dirty="0">
                <a:effectLst/>
                <a:latin typeface="Calibri" panose="020F0502020204030204" pitchFamily="34" charset="0"/>
                <a:ea typeface="Calibri" panose="020F0502020204030204" pitchFamily="34" charset="0"/>
                <a:cs typeface="Times New Roman" panose="02020603050405020304" pitchFamily="18" charset="0"/>
              </a:rPr>
            </a:br>
            <a:br>
              <a:rPr lang="pt-BR" sz="1800" dirty="0">
                <a:effectLst/>
                <a:latin typeface="Calibri" panose="020F0502020204030204" pitchFamily="34" charset="0"/>
                <a:ea typeface="Calibri" panose="020F0502020204030204" pitchFamily="34" charset="0"/>
                <a:cs typeface="Times New Roman" panose="02020603050405020304" pitchFamily="18" charset="0"/>
              </a:rPr>
            </a:br>
            <a:br>
              <a:rPr lang="pt-BR" sz="32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br>
            <a:br>
              <a:rPr lang="pt-BR" sz="3200" dirty="0">
                <a:effectLst/>
                <a:latin typeface="Calibri" panose="020F0502020204030204" pitchFamily="34" charset="0"/>
                <a:ea typeface="Calibri" panose="020F0502020204030204" pitchFamily="34" charset="0"/>
                <a:cs typeface="Times New Roman" panose="02020603050405020304" pitchFamily="18" charset="0"/>
              </a:rPr>
            </a:br>
            <a:br>
              <a:rPr lang="pt-BR" sz="3200" b="1" dirty="0">
                <a:solidFill>
                  <a:srgbClr val="002060"/>
                </a:solidFill>
                <a:effectLst/>
                <a:latin typeface="Arial" panose="020B0604020202020204" pitchFamily="34" charset="0"/>
                <a:ea typeface="Times New Roman" panose="02020603050405020304" pitchFamily="18" charset="0"/>
              </a:rPr>
            </a:br>
            <a:endParaRPr lang="pt-BR" sz="3200" b="1" dirty="0">
              <a:solidFill>
                <a:srgbClr val="002060"/>
              </a:solidFill>
            </a:endParaRPr>
          </a:p>
        </p:txBody>
      </p:sp>
      <p:sp>
        <p:nvSpPr>
          <p:cNvPr id="4" name="Retângulo 3"/>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p:cNvSpPr/>
          <p:nvPr/>
        </p:nvSpPr>
        <p:spPr>
          <a:xfrm>
            <a:off x="0" y="6699955"/>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7" name="Imagem 6"/>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3750366" y="2525729"/>
            <a:ext cx="4321343" cy="2538930"/>
          </a:xfrm>
          <a:prstGeom prst="rect">
            <a:avLst/>
          </a:prstGeom>
        </p:spPr>
      </p:pic>
      <p:sp>
        <p:nvSpPr>
          <p:cNvPr id="8" name="CaixaDeTexto 7"/>
          <p:cNvSpPr txBox="1"/>
          <p:nvPr/>
        </p:nvSpPr>
        <p:spPr>
          <a:xfrm>
            <a:off x="562848" y="5620697"/>
            <a:ext cx="11066301" cy="523220"/>
          </a:xfrm>
          <a:prstGeom prst="rect">
            <a:avLst/>
          </a:prstGeom>
          <a:noFill/>
        </p:spPr>
        <p:txBody>
          <a:bodyPr wrap="square" rtlCol="0">
            <a:spAutoFit/>
          </a:bodyPr>
          <a:lstStyle/>
          <a:p>
            <a:pPr algn="ctr"/>
            <a:r>
              <a:rPr lang="pt-BR" sz="2800" b="1" dirty="0">
                <a:solidFill>
                  <a:srgbClr val="002060"/>
                </a:solidFill>
              </a:rPr>
              <a:t>O SINSEM de luta voltou!</a:t>
            </a:r>
            <a:endParaRPr lang="pt-BR" sz="2800" b="1" dirty="0">
              <a:solidFill>
                <a:srgbClr val="002060"/>
              </a:solidFill>
            </a:endParaRPr>
          </a:p>
        </p:txBody>
      </p:sp>
      <p:sp>
        <p:nvSpPr>
          <p:cNvPr id="10" name="CaixaDeTexto 9"/>
          <p:cNvSpPr txBox="1"/>
          <p:nvPr/>
        </p:nvSpPr>
        <p:spPr>
          <a:xfrm>
            <a:off x="3448878" y="1573376"/>
            <a:ext cx="6102626" cy="646331"/>
          </a:xfrm>
          <a:prstGeom prst="rect">
            <a:avLst/>
          </a:prstGeom>
          <a:noFill/>
        </p:spPr>
        <p:txBody>
          <a:bodyPr wrap="square">
            <a:spAutoFit/>
          </a:bodyPr>
          <a:lstStyle/>
          <a:p>
            <a:r>
              <a:rPr lang="pt-BR" sz="3600" b="1" dirty="0">
                <a:solidFill>
                  <a:srgbClr val="002060"/>
                </a:solidFill>
              </a:rPr>
              <a:t>Filie-se ao seu sindicato. </a:t>
            </a:r>
            <a:endParaRPr lang="pt-BR"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nodeType="clickEffect">
                                  <p:stCondLst>
                                    <p:cond delay="0"/>
                                  </p:stCondLst>
                                  <p:childTnLst>
                                    <p:animEffect transition="out" filter="fade">
                                      <p:cBhvr>
                                        <p:cTn id="6" dur="2000"/>
                                        <p:tgtEl>
                                          <p:spTgt spid="7"/>
                                        </p:tgtEl>
                                      </p:cBhvr>
                                    </p:animEffect>
                                    <p:anim calcmode="lin" valueType="num">
                                      <p:cBhvr>
                                        <p:cTn id="7" dur="2000"/>
                                        <p:tgtEl>
                                          <p:spTgt spid="7"/>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7"/>
                                        </p:tgtEl>
                                        <p:attrNameLst>
                                          <p:attrName>ppt_h</p:attrName>
                                        </p:attrNameLst>
                                      </p:cBhvr>
                                      <p:tavLst>
                                        <p:tav tm="0">
                                          <p:val>
                                            <p:strVal val="ppt_h"/>
                                          </p:val>
                                        </p:tav>
                                        <p:tav tm="100000">
                                          <p:val>
                                            <p:strVal val="ppt_h"/>
                                          </p:val>
                                        </p:tav>
                                      </p:tavLst>
                                    </p:anim>
                                    <p:set>
                                      <p:cBhvr>
                                        <p:cTn id="9"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69843" y="2862470"/>
            <a:ext cx="10783957" cy="1134096"/>
          </a:xfrm>
        </p:spPr>
        <p:txBody>
          <a:bodyPr>
            <a:noAutofit/>
          </a:bodyPr>
          <a:lstStyle/>
          <a:p>
            <a:pPr algn="just"/>
            <a:br>
              <a:rPr lang="pt-BR" sz="3200" dirty="0">
                <a:effectLst/>
                <a:latin typeface="Arial" panose="020B0604020202020204" pitchFamily="34" charset="0"/>
                <a:ea typeface="Times New Roman" panose="02020603050405020304" pitchFamily="18" charset="0"/>
              </a:rPr>
            </a:br>
            <a:endParaRPr lang="pt-BR" sz="3200" dirty="0"/>
          </a:p>
        </p:txBody>
      </p:sp>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7" name="CaixaDeTexto 6"/>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aixaDeTexto 8"/>
          <p:cNvSpPr txBox="1"/>
          <p:nvPr/>
        </p:nvSpPr>
        <p:spPr>
          <a:xfrm>
            <a:off x="182217" y="1065008"/>
            <a:ext cx="11171583" cy="1003031"/>
          </a:xfrm>
          <a:prstGeom prst="rect">
            <a:avLst/>
          </a:prstGeom>
          <a:noFill/>
        </p:spPr>
        <p:txBody>
          <a:bodyPr wrap="square">
            <a:spAutoFit/>
          </a:bodyPr>
          <a:lstStyle/>
          <a:p>
            <a:pPr algn="just">
              <a:lnSpc>
                <a:spcPct val="150000"/>
              </a:lnSpc>
              <a:spcAft>
                <a:spcPts val="1000"/>
              </a:spcAft>
            </a:pPr>
            <a:r>
              <a:rPr lang="pt-BR" sz="4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Cláusula 04ª – IPREM/PAM</a:t>
            </a:r>
            <a:endParaRPr lang="pt-BR" sz="4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aixaDeTexto 5"/>
          <p:cNvSpPr txBox="1"/>
          <p:nvPr/>
        </p:nvSpPr>
        <p:spPr>
          <a:xfrm>
            <a:off x="252616" y="2144060"/>
            <a:ext cx="11418407" cy="4524315"/>
          </a:xfrm>
          <a:prstGeom prst="rect">
            <a:avLst/>
          </a:prstGeom>
          <a:noFill/>
        </p:spPr>
        <p:txBody>
          <a:bodyPr wrap="square">
            <a:spAutoFit/>
          </a:bodyPr>
          <a:lstStyle/>
          <a:p>
            <a:pPr algn="just"/>
            <a:r>
              <a:rPr lang="pt-BR" sz="3200" dirty="0"/>
              <a:t>Criação de uma Comissão com representação do IPREM/GV, Executivo Municipal e Sindicato para ampliar o debate e buscar soluções conjuntas sobre a gestão do sistema, (médicos, laboratórios, hospitais e exames credenciados) repasse das contribuições, escolha de conselheiros, Previdência Complementar, promovendo e/ou efetivando algumas medidas para que o servidor aposentado ou pensionista da Administração direta e Indireta, Autarquias e Poder legislativo não sejam prejudicados ou penalizados. </a:t>
            </a:r>
            <a:endParaRPr lang="pt-B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aixaDeTexto 8"/>
          <p:cNvSpPr txBox="1"/>
          <p:nvPr/>
        </p:nvSpPr>
        <p:spPr>
          <a:xfrm>
            <a:off x="467140" y="1289392"/>
            <a:ext cx="10783957" cy="1493358"/>
          </a:xfrm>
          <a:prstGeom prst="rect">
            <a:avLst/>
          </a:prstGeom>
          <a:noFill/>
        </p:spPr>
        <p:txBody>
          <a:bodyPr wrap="square">
            <a:spAutoFit/>
          </a:bodyPr>
          <a:lstStyle/>
          <a:p>
            <a:pPr algn="just">
              <a:lnSpc>
                <a:spcPct val="150000"/>
              </a:lnSpc>
              <a:spcAft>
                <a:spcPts val="1000"/>
              </a:spcAft>
            </a:pPr>
            <a:r>
              <a:rPr lang="pt-BR" sz="32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Cláusula 05ª – REVISÃO SALARIAL DO SERVIDORES COM VENCIMENTO BASE INFERIOR AO SALÁRIO MÍNIMO</a:t>
            </a:r>
            <a:endParaRPr lang="pt-BR" sz="32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CaixaDeTexto 10"/>
          <p:cNvSpPr txBox="1"/>
          <p:nvPr/>
        </p:nvSpPr>
        <p:spPr>
          <a:xfrm>
            <a:off x="518490" y="3175977"/>
            <a:ext cx="10886661" cy="1569660"/>
          </a:xfrm>
          <a:prstGeom prst="rect">
            <a:avLst/>
          </a:prstGeom>
          <a:noFill/>
        </p:spPr>
        <p:txBody>
          <a:bodyPr wrap="square">
            <a:spAutoFit/>
          </a:bodyPr>
          <a:lstStyle/>
          <a:p>
            <a:pPr algn="just"/>
            <a:r>
              <a:rPr lang="pt-BR" sz="3200" dirty="0"/>
              <a:t>Que seja providenciado com extrema urgência revisão salarial dos Servidores Municipais com vencimento base inferior ao salário mínimo.</a:t>
            </a:r>
            <a:endParaRPr lang="pt-B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69843" y="2862470"/>
            <a:ext cx="10783957" cy="1134096"/>
          </a:xfrm>
        </p:spPr>
        <p:txBody>
          <a:bodyPr>
            <a:noAutofit/>
          </a:bodyPr>
          <a:lstStyle/>
          <a:p>
            <a:pPr algn="just"/>
            <a:br>
              <a:rPr lang="pt-BR" sz="3200" dirty="0">
                <a:effectLst/>
                <a:latin typeface="Arial" panose="020B0604020202020204" pitchFamily="34" charset="0"/>
                <a:ea typeface="Times New Roman" panose="02020603050405020304" pitchFamily="18" charset="0"/>
              </a:rPr>
            </a:br>
            <a:endParaRPr lang="pt-BR" sz="3200" dirty="0"/>
          </a:p>
        </p:txBody>
      </p:sp>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aixaDeTexto 6"/>
          <p:cNvSpPr txBox="1"/>
          <p:nvPr/>
        </p:nvSpPr>
        <p:spPr>
          <a:xfrm>
            <a:off x="329647" y="1259175"/>
            <a:ext cx="11264348" cy="1200329"/>
          </a:xfrm>
          <a:prstGeom prst="rect">
            <a:avLst/>
          </a:prstGeom>
          <a:noFill/>
        </p:spPr>
        <p:txBody>
          <a:bodyPr wrap="square">
            <a:spAutoFit/>
          </a:bodyPr>
          <a:lstStyle/>
          <a:p>
            <a:r>
              <a:rPr lang="pt-BR" sz="3600" b="1" dirty="0">
                <a:solidFill>
                  <a:srgbClr val="002060"/>
                </a:solidFill>
              </a:rPr>
              <a:t>Cláusula 06ª – PAGAMENTO DO SALÁRIO NO 1º DIA ÚTIL DO MÊS</a:t>
            </a:r>
            <a:endParaRPr lang="pt-BR" sz="3600" b="1" dirty="0">
              <a:solidFill>
                <a:srgbClr val="002060"/>
              </a:solidFill>
            </a:endParaRPr>
          </a:p>
        </p:txBody>
      </p:sp>
      <p:sp>
        <p:nvSpPr>
          <p:cNvPr id="11" name="CaixaDeTexto 10"/>
          <p:cNvSpPr txBox="1"/>
          <p:nvPr/>
        </p:nvSpPr>
        <p:spPr>
          <a:xfrm>
            <a:off x="276638" y="3238723"/>
            <a:ext cx="11370366" cy="1077218"/>
          </a:xfrm>
          <a:prstGeom prst="rect">
            <a:avLst/>
          </a:prstGeom>
          <a:noFill/>
        </p:spPr>
        <p:txBody>
          <a:bodyPr wrap="square">
            <a:spAutoFit/>
          </a:bodyPr>
          <a:lstStyle/>
          <a:p>
            <a:r>
              <a:rPr lang="pt-BR" sz="3200" dirty="0"/>
              <a:t>Pagamento dos salários dos servidores municipais para o 1º dia útil do mês.</a:t>
            </a:r>
            <a:endParaRPr lang="pt-B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0621" y="1403791"/>
            <a:ext cx="11184835" cy="1134096"/>
          </a:xfrm>
        </p:spPr>
        <p:txBody>
          <a:bodyPr>
            <a:noAutofit/>
          </a:bodyPr>
          <a:lstStyle/>
          <a:p>
            <a:pPr algn="just">
              <a:lnSpc>
                <a:spcPct val="150000"/>
              </a:lnSpc>
              <a:spcAft>
                <a:spcPts val="1000"/>
              </a:spcAft>
            </a:pPr>
            <a:r>
              <a:rPr lang="pt-BR" sz="3200" b="1" dirty="0">
                <a:solidFill>
                  <a:srgbClr val="002060"/>
                </a:solidFill>
                <a:effectLst/>
                <a:latin typeface="Arial" panose="020B0604020202020204" pitchFamily="34" charset="0"/>
                <a:ea typeface="Times New Roman" panose="02020603050405020304" pitchFamily="18" charset="0"/>
              </a:rPr>
              <a:t>Cláusula 07ª – PAGAMENTO QUINQUÊNIO E FÉRIAS PRÊMIO</a:t>
            </a:r>
            <a:endParaRPr lang="pt-BR" sz="3200" b="1" dirty="0">
              <a:solidFill>
                <a:srgbClr val="002060"/>
              </a:solidFill>
            </a:endParaRPr>
          </a:p>
        </p:txBody>
      </p:sp>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aixaDeTexto 6"/>
          <p:cNvSpPr txBox="1"/>
          <p:nvPr/>
        </p:nvSpPr>
        <p:spPr>
          <a:xfrm>
            <a:off x="289890" y="3229066"/>
            <a:ext cx="11343861" cy="1569660"/>
          </a:xfrm>
          <a:prstGeom prst="rect">
            <a:avLst/>
          </a:prstGeom>
          <a:noFill/>
        </p:spPr>
        <p:txBody>
          <a:bodyPr wrap="square">
            <a:spAutoFit/>
          </a:bodyPr>
          <a:lstStyle/>
          <a:p>
            <a:pPr algn="just"/>
            <a:r>
              <a:rPr lang="pt-BR" sz="3200" dirty="0"/>
              <a:t>Pagamento imediato do quinquênio e licença prêmio (inclusive seu pagamento) mediante pedido do servidor no Departamento de Recursos Humanos.</a:t>
            </a:r>
            <a:endParaRPr lang="pt-B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69843" y="2862470"/>
            <a:ext cx="10783957" cy="1134096"/>
          </a:xfrm>
        </p:spPr>
        <p:txBody>
          <a:bodyPr>
            <a:noAutofit/>
          </a:bodyPr>
          <a:lstStyle/>
          <a:p>
            <a:pPr algn="just"/>
            <a:br>
              <a:rPr lang="pt-BR" sz="3200" dirty="0">
                <a:effectLst/>
                <a:latin typeface="Arial" panose="020B0604020202020204" pitchFamily="34" charset="0"/>
                <a:ea typeface="Times New Roman" panose="02020603050405020304" pitchFamily="18" charset="0"/>
              </a:rPr>
            </a:br>
            <a:endParaRPr lang="pt-BR" sz="3200" dirty="0"/>
          </a:p>
        </p:txBody>
      </p:sp>
      <p:sp>
        <p:nvSpPr>
          <p:cNvPr id="3" name="Retângulo 2"/>
          <p:cNvSpPr/>
          <p:nvPr/>
        </p:nvSpPr>
        <p:spPr>
          <a:xfrm>
            <a:off x="0" y="0"/>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Retângulo 3"/>
          <p:cNvSpPr/>
          <p:nvPr/>
        </p:nvSpPr>
        <p:spPr>
          <a:xfrm>
            <a:off x="0" y="6632222"/>
            <a:ext cx="12192000" cy="225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8" name="Imagem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948257" y="291302"/>
            <a:ext cx="2302840" cy="582605"/>
          </a:xfrm>
          <a:prstGeom prst="rect">
            <a:avLst/>
          </a:prstGeom>
        </p:spPr>
      </p:pic>
      <p:sp>
        <p:nvSpPr>
          <p:cNvPr id="6" name="CaixaDeTexto 5"/>
          <p:cNvSpPr txBox="1"/>
          <p:nvPr/>
        </p:nvSpPr>
        <p:spPr>
          <a:xfrm>
            <a:off x="-140805" y="206860"/>
            <a:ext cx="6102626" cy="751488"/>
          </a:xfrm>
          <a:prstGeom prst="rect">
            <a:avLst/>
          </a:prstGeom>
          <a:noFill/>
        </p:spPr>
        <p:txBody>
          <a:bodyPr wrap="square">
            <a:spAutoFit/>
          </a:bodyPr>
          <a:lstStyle/>
          <a:p>
            <a:pPr algn="ctr">
              <a:lnSpc>
                <a:spcPct val="150000"/>
              </a:lnSpc>
              <a:spcAft>
                <a:spcPts val="1000"/>
              </a:spcAft>
            </a:pPr>
            <a:r>
              <a:rPr lang="pt-BR" sz="3200" b="1" u="sng" dirty="0">
                <a:effectLst/>
                <a:latin typeface="Arial" panose="020B0604020202020204" pitchFamily="34" charset="0"/>
                <a:ea typeface="Calibri" panose="020F0502020204030204" pitchFamily="34" charset="0"/>
                <a:cs typeface="Times New Roman" panose="02020603050405020304" pitchFamily="18" charset="0"/>
              </a:rPr>
              <a:t>DEMANDAS ESPECÍFICAS</a:t>
            </a:r>
            <a:endParaRPr lang="pt-BR"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aixaDeTexto 8"/>
          <p:cNvSpPr txBox="1"/>
          <p:nvPr/>
        </p:nvSpPr>
        <p:spPr>
          <a:xfrm>
            <a:off x="437322" y="1384633"/>
            <a:ext cx="11184835" cy="837473"/>
          </a:xfrm>
          <a:prstGeom prst="rect">
            <a:avLst/>
          </a:prstGeom>
          <a:noFill/>
        </p:spPr>
        <p:txBody>
          <a:bodyPr wrap="square">
            <a:spAutoFit/>
          </a:bodyPr>
          <a:lstStyle/>
          <a:p>
            <a:pPr algn="just">
              <a:lnSpc>
                <a:spcPct val="150000"/>
              </a:lnSpc>
              <a:spcAft>
                <a:spcPts val="1000"/>
              </a:spcAft>
            </a:pPr>
            <a:r>
              <a:rPr lang="pt-BR" sz="3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Cláusula 08ª – PLANO HABITACIONAL PARA SERVIDORES </a:t>
            </a:r>
            <a:endParaRPr lang="pt-BR" sz="36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aixaDeTexto 6"/>
          <p:cNvSpPr txBox="1"/>
          <p:nvPr/>
        </p:nvSpPr>
        <p:spPr>
          <a:xfrm>
            <a:off x="323021" y="2732832"/>
            <a:ext cx="11277600" cy="3046988"/>
          </a:xfrm>
          <a:prstGeom prst="rect">
            <a:avLst/>
          </a:prstGeom>
          <a:noFill/>
        </p:spPr>
        <p:txBody>
          <a:bodyPr wrap="square">
            <a:spAutoFit/>
          </a:bodyPr>
          <a:lstStyle/>
          <a:p>
            <a:pPr algn="just"/>
            <a:r>
              <a:rPr lang="pt-BR" sz="3200" dirty="0"/>
              <a:t>Retomada da Política de Habitação do Município para servidores através da organização do movimento de moradia AHNT GV e adoção de medidas visando o acesso também de servidores municipais com faixa salarial acima de 3 salários mínimos aos planos habitacionais em condições especiais de financiamento e com desconto em folha de pagamento.</a:t>
            </a:r>
            <a:endParaRPr lang="pt-B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17420</Words>
  <Application>WPS Presentation</Application>
  <PresentationFormat>Widescreen</PresentationFormat>
  <Paragraphs>327</Paragraphs>
  <Slides>49</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49</vt:i4>
      </vt:variant>
    </vt:vector>
  </HeadingPairs>
  <TitlesOfParts>
    <vt:vector size="58" baseType="lpstr">
      <vt:lpstr>Arial</vt:lpstr>
      <vt:lpstr>SimSun</vt:lpstr>
      <vt:lpstr>Wingdings</vt:lpstr>
      <vt:lpstr>Calibri</vt:lpstr>
      <vt:lpstr>Times New Roman</vt:lpstr>
      <vt:lpstr>Calibri Light</vt:lpstr>
      <vt:lpstr>Microsoft YaHei</vt:lpstr>
      <vt:lpstr>Arial Unicode MS</vt:lpstr>
      <vt:lpstr>Tema do Office</vt:lpstr>
      <vt:lpstr>     CAMPANHA SALARIAL 2023  PRÉ - PAUTA DE REIVINDICAÇÃO DOS SERVIDORES MUNICIPAIS DE GOVERNADOR VALADARES/MG  </vt:lpstr>
      <vt:lpstr>Cláusula 01ª – RECOMPOSIÇÃO SALARIAL </vt:lpstr>
      <vt:lpstr>PowerPoint 演示文稿</vt:lpstr>
      <vt:lpstr> </vt:lpstr>
      <vt:lpstr> </vt:lpstr>
      <vt:lpstr>PowerPoint 演示文稿</vt:lpstr>
      <vt:lpstr> </vt:lpstr>
      <vt:lpstr>Cláusula 07ª – PAGAMENTO QUINQUÊNIO E FÉRIAS PRÊMIO</vt:lpstr>
      <vt:lpstr> </vt:lpstr>
      <vt:lpstr>PowerPoint 演示文稿</vt:lpstr>
      <vt:lpstr>Implementar no município o vale refeição e ou alimentação para todos os servidores com carga horária igual ou superior a 6 horas diárias.</vt:lpstr>
      <vt:lpstr> </vt:lpstr>
      <vt:lpstr> Entrega do vale transporte no 1º dia útil de cada mês e opção do vale transporte em pecúnia para todos os servidores municipais de Governador Valadares que tem despesas com veículo próprio.</vt:lpstr>
      <vt:lpstr> 16ª – NOMEAÇÃO APROVADOS CONCURSO PÚBLICO </vt:lpstr>
      <vt:lpstr> </vt:lpstr>
      <vt:lpstr>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usuario</dc:creator>
  <cp:lastModifiedBy>marco</cp:lastModifiedBy>
  <cp:revision>66</cp:revision>
  <dcterms:created xsi:type="dcterms:W3CDTF">2021-08-16T19:00:00Z</dcterms:created>
  <dcterms:modified xsi:type="dcterms:W3CDTF">2022-10-26T14:21:20Z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2056A3E503954B9FB5968450310EBE6C</vt:lpwstr>
  </property>
  <property fmtid="{D5CDD505-2E9C-101B-9397-08002B2CF9AE}" pid="3" name="KSOProductBuildVer">
    <vt:lpwstr>1046-11.2.0.11341</vt:lpwstr>
  </property>
</Properties>
</file>